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Fira Code" charset="1" panose="020B08090500000200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svg>
</file>

<file path=ppt/media/image6.png>
</file>

<file path=ppt/media/image7.svg>
</file>

<file path=ppt/media/image8.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https://www.geeksforgeeks.org/jump-search/" TargetMode="External" Type="http://schemas.openxmlformats.org/officeDocument/2006/relationships/hyperlink"/><Relationship Id="rId4" Target="https://en.wikipedia.org/wiki/Jump_search" TargetMode="External" Type="http://schemas.openxmlformats.org/officeDocument/2006/relationships/hyperlink"/></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9172575" y="2400398"/>
            <a:ext cx="8520322" cy="6314739"/>
          </a:xfrm>
          <a:custGeom>
            <a:avLst/>
            <a:gdLst/>
            <a:ahLst/>
            <a:cxnLst/>
            <a:rect r="r" b="b" t="t" l="l"/>
            <a:pathLst>
              <a:path h="6314739" w="8520322">
                <a:moveTo>
                  <a:pt x="0" y="0"/>
                </a:moveTo>
                <a:lnTo>
                  <a:pt x="8520322" y="0"/>
                </a:lnTo>
                <a:lnTo>
                  <a:pt x="8520322" y="6314739"/>
                </a:lnTo>
                <a:lnTo>
                  <a:pt x="0" y="6314739"/>
                </a:lnTo>
                <a:lnTo>
                  <a:pt x="0" y="0"/>
                </a:lnTo>
                <a:close/>
              </a:path>
            </a:pathLst>
          </a:custGeom>
          <a:blipFill>
            <a:blip r:embed="rId2"/>
            <a:stretch>
              <a:fillRect l="0" t="0" r="0" b="0"/>
            </a:stretch>
          </a:blipFill>
        </p:spPr>
      </p:sp>
      <p:grpSp>
        <p:nvGrpSpPr>
          <p:cNvPr name="Group 3" id="3"/>
          <p:cNvGrpSpPr/>
          <p:nvPr/>
        </p:nvGrpSpPr>
        <p:grpSpPr>
          <a:xfrm rot="0">
            <a:off x="1028700" y="8067394"/>
            <a:ext cx="6077845" cy="899825"/>
            <a:chOff x="0" y="0"/>
            <a:chExt cx="1600749" cy="236991"/>
          </a:xfrm>
        </p:grpSpPr>
        <p:sp>
          <p:nvSpPr>
            <p:cNvPr name="Freeform 4" id="4"/>
            <p:cNvSpPr/>
            <p:nvPr/>
          </p:nvSpPr>
          <p:spPr>
            <a:xfrm flipH="false" flipV="false" rot="0">
              <a:off x="0" y="0"/>
              <a:ext cx="1600749" cy="236991"/>
            </a:xfrm>
            <a:custGeom>
              <a:avLst/>
              <a:gdLst/>
              <a:ahLst/>
              <a:cxnLst/>
              <a:rect r="r" b="b" t="t" l="l"/>
              <a:pathLst>
                <a:path h="236991" w="1600749">
                  <a:moveTo>
                    <a:pt x="30571" y="0"/>
                  </a:moveTo>
                  <a:lnTo>
                    <a:pt x="1570178" y="0"/>
                  </a:lnTo>
                  <a:cubicBezTo>
                    <a:pt x="1578286" y="0"/>
                    <a:pt x="1586062" y="3221"/>
                    <a:pt x="1591795" y="8954"/>
                  </a:cubicBezTo>
                  <a:cubicBezTo>
                    <a:pt x="1597528" y="14687"/>
                    <a:pt x="1600749" y="22463"/>
                    <a:pt x="1600749" y="30571"/>
                  </a:cubicBezTo>
                  <a:lnTo>
                    <a:pt x="1600749" y="206420"/>
                  </a:lnTo>
                  <a:cubicBezTo>
                    <a:pt x="1600749" y="223304"/>
                    <a:pt x="1587062" y="236991"/>
                    <a:pt x="1570178" y="236991"/>
                  </a:cubicBezTo>
                  <a:lnTo>
                    <a:pt x="30571" y="236991"/>
                  </a:lnTo>
                  <a:cubicBezTo>
                    <a:pt x="22463" y="236991"/>
                    <a:pt x="14687" y="233770"/>
                    <a:pt x="8954" y="228037"/>
                  </a:cubicBezTo>
                  <a:cubicBezTo>
                    <a:pt x="3221" y="222304"/>
                    <a:pt x="0" y="214528"/>
                    <a:pt x="0" y="206420"/>
                  </a:cubicBezTo>
                  <a:lnTo>
                    <a:pt x="0" y="30571"/>
                  </a:lnTo>
                  <a:cubicBezTo>
                    <a:pt x="0" y="22463"/>
                    <a:pt x="3221" y="14687"/>
                    <a:pt x="8954" y="8954"/>
                  </a:cubicBezTo>
                  <a:cubicBezTo>
                    <a:pt x="14687" y="3221"/>
                    <a:pt x="22463" y="0"/>
                    <a:pt x="30571" y="0"/>
                  </a:cubicBezTo>
                  <a:close/>
                </a:path>
              </a:pathLst>
            </a:custGeom>
            <a:solidFill>
              <a:srgbClr val="FFC535"/>
            </a:solidFill>
            <a:ln cap="rnd">
              <a:noFill/>
              <a:prstDash val="solid"/>
              <a:round/>
            </a:ln>
          </p:spPr>
        </p:sp>
        <p:sp>
          <p:nvSpPr>
            <p:cNvPr name="TextBox 5" id="5"/>
            <p:cNvSpPr txBox="true"/>
            <p:nvPr/>
          </p:nvSpPr>
          <p:spPr>
            <a:xfrm>
              <a:off x="0" y="-38100"/>
              <a:ext cx="1600749" cy="275091"/>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5400000">
            <a:off x="3302655" y="-3708842"/>
            <a:ext cx="11927910" cy="18533220"/>
          </a:xfrm>
          <a:custGeom>
            <a:avLst/>
            <a:gdLst/>
            <a:ahLst/>
            <a:cxnLst/>
            <a:rect r="r" b="b" t="t" l="l"/>
            <a:pathLst>
              <a:path h="18533220" w="11927910">
                <a:moveTo>
                  <a:pt x="0" y="0"/>
                </a:moveTo>
                <a:lnTo>
                  <a:pt x="11927910" y="0"/>
                </a:lnTo>
                <a:lnTo>
                  <a:pt x="11927910" y="18533220"/>
                </a:lnTo>
                <a:lnTo>
                  <a:pt x="0" y="18533220"/>
                </a:lnTo>
                <a:lnTo>
                  <a:pt x="0" y="0"/>
                </a:lnTo>
                <a:close/>
              </a:path>
            </a:pathLst>
          </a:custGeom>
          <a:blipFill>
            <a:blip r:embed="rId3">
              <a:alphaModFix amt="50000"/>
            </a:blip>
            <a:stretch>
              <a:fillRect l="0" t="-7208" r="0" b="-7208"/>
            </a:stretch>
          </a:blipFill>
        </p:spPr>
      </p:sp>
      <p:sp>
        <p:nvSpPr>
          <p:cNvPr name="AutoShape 7" id="7"/>
          <p:cNvSpPr/>
          <p:nvPr/>
        </p:nvSpPr>
        <p:spPr>
          <a:xfrm>
            <a:off x="4789018" y="8498257"/>
            <a:ext cx="1892134" cy="0"/>
          </a:xfrm>
          <a:prstGeom prst="line">
            <a:avLst/>
          </a:prstGeom>
          <a:ln cap="flat" w="38100">
            <a:solidFill>
              <a:srgbClr val="000000"/>
            </a:solidFill>
            <a:prstDash val="solid"/>
            <a:headEnd type="none" len="sm" w="sm"/>
            <a:tailEnd type="arrow" len="sm" w="med"/>
          </a:ln>
        </p:spPr>
      </p:sp>
      <p:grpSp>
        <p:nvGrpSpPr>
          <p:cNvPr name="Group 8" id="8"/>
          <p:cNvGrpSpPr/>
          <p:nvPr/>
        </p:nvGrpSpPr>
        <p:grpSpPr>
          <a:xfrm rot="0">
            <a:off x="635426" y="606641"/>
            <a:ext cx="17262368" cy="1339418"/>
            <a:chOff x="0" y="0"/>
            <a:chExt cx="4546467" cy="352768"/>
          </a:xfrm>
        </p:grpSpPr>
        <p:sp>
          <p:nvSpPr>
            <p:cNvPr name="Freeform 9" id="9"/>
            <p:cNvSpPr/>
            <p:nvPr/>
          </p:nvSpPr>
          <p:spPr>
            <a:xfrm flipH="false" flipV="false" rot="0">
              <a:off x="0" y="0"/>
              <a:ext cx="4546467" cy="352768"/>
            </a:xfrm>
            <a:custGeom>
              <a:avLst/>
              <a:gdLst/>
              <a:ahLst/>
              <a:cxnLst/>
              <a:rect r="r" b="b" t="t" l="l"/>
              <a:pathLst>
                <a:path h="352768" w="4546467">
                  <a:moveTo>
                    <a:pt x="22873" y="0"/>
                  </a:moveTo>
                  <a:lnTo>
                    <a:pt x="4523595" y="0"/>
                  </a:lnTo>
                  <a:cubicBezTo>
                    <a:pt x="4529661" y="0"/>
                    <a:pt x="4535479" y="2410"/>
                    <a:pt x="4539768" y="6699"/>
                  </a:cubicBezTo>
                  <a:cubicBezTo>
                    <a:pt x="4544058" y="10989"/>
                    <a:pt x="4546467" y="16807"/>
                    <a:pt x="4546467" y="22873"/>
                  </a:cubicBezTo>
                  <a:lnTo>
                    <a:pt x="4546467" y="329896"/>
                  </a:lnTo>
                  <a:cubicBezTo>
                    <a:pt x="4546467" y="342528"/>
                    <a:pt x="4536227" y="352768"/>
                    <a:pt x="4523595" y="352768"/>
                  </a:cubicBezTo>
                  <a:lnTo>
                    <a:pt x="22873" y="352768"/>
                  </a:lnTo>
                  <a:cubicBezTo>
                    <a:pt x="10240" y="352768"/>
                    <a:pt x="0" y="342528"/>
                    <a:pt x="0" y="329896"/>
                  </a:cubicBezTo>
                  <a:lnTo>
                    <a:pt x="0" y="22873"/>
                  </a:lnTo>
                  <a:cubicBezTo>
                    <a:pt x="0" y="10240"/>
                    <a:pt x="10240" y="0"/>
                    <a:pt x="22873" y="0"/>
                  </a:cubicBezTo>
                  <a:close/>
                </a:path>
              </a:pathLst>
            </a:custGeom>
            <a:solidFill>
              <a:srgbClr val="000000">
                <a:alpha val="0"/>
              </a:srgbClr>
            </a:solidFill>
            <a:ln w="19050" cap="rnd">
              <a:solidFill>
                <a:srgbClr val="FFFFFF"/>
              </a:solidFill>
              <a:prstDash val="solid"/>
              <a:round/>
            </a:ln>
          </p:spPr>
        </p:sp>
        <p:sp>
          <p:nvSpPr>
            <p:cNvPr name="TextBox 10" id="10"/>
            <p:cNvSpPr txBox="true"/>
            <p:nvPr/>
          </p:nvSpPr>
          <p:spPr>
            <a:xfrm>
              <a:off x="0" y="-38100"/>
              <a:ext cx="4546467" cy="390868"/>
            </a:xfrm>
            <a:prstGeom prst="rect">
              <a:avLst/>
            </a:prstGeom>
          </p:spPr>
          <p:txBody>
            <a:bodyPr anchor="ctr" rtlCol="false" tIns="50800" lIns="50800" bIns="50800" rIns="50800"/>
            <a:lstStyle/>
            <a:p>
              <a:pPr algn="ctr">
                <a:lnSpc>
                  <a:spcPts val="2659"/>
                </a:lnSpc>
              </a:pPr>
            </a:p>
          </p:txBody>
        </p:sp>
      </p:grpSp>
      <p:sp>
        <p:nvSpPr>
          <p:cNvPr name="AutoShape 11" id="11"/>
          <p:cNvSpPr/>
          <p:nvPr/>
        </p:nvSpPr>
        <p:spPr>
          <a:xfrm>
            <a:off x="17232981" y="882994"/>
            <a:ext cx="263224" cy="287371"/>
          </a:xfrm>
          <a:prstGeom prst="line">
            <a:avLst/>
          </a:prstGeom>
          <a:ln cap="rnd" w="19050">
            <a:solidFill>
              <a:srgbClr val="FFFFFF"/>
            </a:solidFill>
            <a:prstDash val="solid"/>
            <a:headEnd type="none" len="sm" w="sm"/>
            <a:tailEnd type="none" len="sm" w="sm"/>
          </a:ln>
        </p:spPr>
      </p:sp>
      <p:sp>
        <p:nvSpPr>
          <p:cNvPr name="AutoShape 12" id="12"/>
          <p:cNvSpPr/>
          <p:nvPr/>
        </p:nvSpPr>
        <p:spPr>
          <a:xfrm flipH="true">
            <a:off x="17232981" y="889937"/>
            <a:ext cx="254522" cy="280428"/>
          </a:xfrm>
          <a:prstGeom prst="line">
            <a:avLst/>
          </a:prstGeom>
          <a:ln cap="rnd" w="19050">
            <a:solidFill>
              <a:srgbClr val="FFFFFF"/>
            </a:solidFill>
            <a:prstDash val="solid"/>
            <a:headEnd type="none" len="sm" w="sm"/>
            <a:tailEnd type="none" len="sm" w="sm"/>
          </a:ln>
        </p:spPr>
      </p:sp>
      <p:sp>
        <p:nvSpPr>
          <p:cNvPr name="AutoShape 13" id="13"/>
          <p:cNvSpPr/>
          <p:nvPr/>
        </p:nvSpPr>
        <p:spPr>
          <a:xfrm>
            <a:off x="16103960" y="1026679"/>
            <a:ext cx="376026" cy="0"/>
          </a:xfrm>
          <a:prstGeom prst="line">
            <a:avLst/>
          </a:prstGeom>
          <a:ln cap="rnd" w="19050">
            <a:solidFill>
              <a:srgbClr val="FFFFFF"/>
            </a:solidFill>
            <a:prstDash val="solid"/>
            <a:headEnd type="none" len="sm" w="sm"/>
            <a:tailEnd type="none" len="sm" w="sm"/>
          </a:ln>
        </p:spPr>
      </p:sp>
      <p:grpSp>
        <p:nvGrpSpPr>
          <p:cNvPr name="Group 14" id="14"/>
          <p:cNvGrpSpPr/>
          <p:nvPr/>
        </p:nvGrpSpPr>
        <p:grpSpPr>
          <a:xfrm rot="0">
            <a:off x="16708535" y="878109"/>
            <a:ext cx="288842" cy="292256"/>
            <a:chOff x="0" y="0"/>
            <a:chExt cx="76074" cy="76973"/>
          </a:xfrm>
        </p:grpSpPr>
        <p:sp>
          <p:nvSpPr>
            <p:cNvPr name="Freeform 15" id="15"/>
            <p:cNvSpPr/>
            <p:nvPr/>
          </p:nvSpPr>
          <p:spPr>
            <a:xfrm flipH="false" flipV="false" rot="0">
              <a:off x="0" y="0"/>
              <a:ext cx="76074" cy="76973"/>
            </a:xfrm>
            <a:custGeom>
              <a:avLst/>
              <a:gdLst/>
              <a:ahLst/>
              <a:cxnLst/>
              <a:rect r="r" b="b" t="t" l="l"/>
              <a:pathLst>
                <a:path h="76973" w="76074">
                  <a:moveTo>
                    <a:pt x="38037" y="0"/>
                  </a:moveTo>
                  <a:lnTo>
                    <a:pt x="38037" y="0"/>
                  </a:lnTo>
                  <a:cubicBezTo>
                    <a:pt x="59044" y="0"/>
                    <a:pt x="76074" y="17030"/>
                    <a:pt x="76074" y="38037"/>
                  </a:cubicBezTo>
                  <a:lnTo>
                    <a:pt x="76074" y="38936"/>
                  </a:lnTo>
                  <a:cubicBezTo>
                    <a:pt x="76074" y="59943"/>
                    <a:pt x="59044" y="76973"/>
                    <a:pt x="38037" y="76973"/>
                  </a:cubicBezTo>
                  <a:lnTo>
                    <a:pt x="38037" y="76973"/>
                  </a:lnTo>
                  <a:cubicBezTo>
                    <a:pt x="17030" y="76973"/>
                    <a:pt x="0" y="59943"/>
                    <a:pt x="0" y="38936"/>
                  </a:cubicBezTo>
                  <a:lnTo>
                    <a:pt x="0" y="38037"/>
                  </a:lnTo>
                  <a:cubicBezTo>
                    <a:pt x="0" y="17030"/>
                    <a:pt x="17030" y="0"/>
                    <a:pt x="38037" y="0"/>
                  </a:cubicBezTo>
                  <a:close/>
                </a:path>
              </a:pathLst>
            </a:custGeom>
            <a:solidFill>
              <a:srgbClr val="000000">
                <a:alpha val="0"/>
              </a:srgbClr>
            </a:solidFill>
            <a:ln w="28575" cap="sq">
              <a:solidFill>
                <a:srgbClr val="FFFFFF"/>
              </a:solidFill>
              <a:prstDash val="solid"/>
              <a:miter/>
            </a:ln>
          </p:spPr>
        </p:sp>
        <p:sp>
          <p:nvSpPr>
            <p:cNvPr name="TextBox 16" id="16"/>
            <p:cNvSpPr txBox="true"/>
            <p:nvPr/>
          </p:nvSpPr>
          <p:spPr>
            <a:xfrm>
              <a:off x="0" y="-38100"/>
              <a:ext cx="76074" cy="11507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435881" y="971550"/>
            <a:ext cx="9841360" cy="481330"/>
          </a:xfrm>
          <a:prstGeom prst="rect">
            <a:avLst/>
          </a:prstGeom>
        </p:spPr>
        <p:txBody>
          <a:bodyPr anchor="t" rtlCol="false" tIns="0" lIns="0" bIns="0" rIns="0">
            <a:spAutoFit/>
          </a:bodyPr>
          <a:lstStyle/>
          <a:p>
            <a:pPr algn="ctr">
              <a:lnSpc>
                <a:spcPts val="3920"/>
              </a:lnSpc>
            </a:pPr>
            <a:r>
              <a:rPr lang="en-US" sz="2800">
                <a:solidFill>
                  <a:srgbClr val="38B6FF"/>
                </a:solidFill>
                <a:latin typeface="Fira Code"/>
              </a:rPr>
              <a:t>&lt;Code Academy&gt;</a:t>
            </a:r>
            <a:r>
              <a:rPr lang="en-US" sz="2800">
                <a:solidFill>
                  <a:srgbClr val="FFFFFF"/>
                </a:solidFill>
                <a:latin typeface="Fira Code"/>
              </a:rPr>
              <a:t>           </a:t>
            </a:r>
            <a:r>
              <a:rPr lang="en-US" sz="2800">
                <a:solidFill>
                  <a:srgbClr val="AB81FF"/>
                </a:solidFill>
                <a:latin typeface="Fira Code"/>
              </a:rPr>
              <a:t>&lt;Pb201&gt;</a:t>
            </a:r>
          </a:p>
        </p:txBody>
      </p:sp>
      <p:sp>
        <p:nvSpPr>
          <p:cNvPr name="TextBox 18" id="18"/>
          <p:cNvSpPr txBox="true"/>
          <p:nvPr/>
        </p:nvSpPr>
        <p:spPr>
          <a:xfrm rot="0">
            <a:off x="635426" y="2959522"/>
            <a:ext cx="7520979" cy="1252126"/>
          </a:xfrm>
          <a:prstGeom prst="rect">
            <a:avLst/>
          </a:prstGeom>
        </p:spPr>
        <p:txBody>
          <a:bodyPr anchor="t" rtlCol="false" tIns="0" lIns="0" bIns="0" rIns="0">
            <a:spAutoFit/>
          </a:bodyPr>
          <a:lstStyle/>
          <a:p>
            <a:pPr algn="l">
              <a:lnSpc>
                <a:spcPts val="10260"/>
              </a:lnSpc>
              <a:spcBef>
                <a:spcPct val="0"/>
              </a:spcBef>
            </a:pPr>
            <a:r>
              <a:rPr lang="en-US" sz="7328">
                <a:solidFill>
                  <a:srgbClr val="FF5757"/>
                </a:solidFill>
                <a:latin typeface="Fira Code"/>
              </a:rPr>
              <a:t>Jump Search</a:t>
            </a:r>
          </a:p>
        </p:txBody>
      </p:sp>
      <p:sp>
        <p:nvSpPr>
          <p:cNvPr name="TextBox 19" id="19"/>
          <p:cNvSpPr txBox="true"/>
          <p:nvPr/>
        </p:nvSpPr>
        <p:spPr>
          <a:xfrm rot="0">
            <a:off x="2361299" y="8220831"/>
            <a:ext cx="1212468" cy="535802"/>
          </a:xfrm>
          <a:prstGeom prst="rect">
            <a:avLst/>
          </a:prstGeom>
        </p:spPr>
        <p:txBody>
          <a:bodyPr anchor="t" rtlCol="false" tIns="0" lIns="0" bIns="0" rIns="0">
            <a:spAutoFit/>
          </a:bodyPr>
          <a:lstStyle/>
          <a:p>
            <a:pPr algn="ctr">
              <a:lnSpc>
                <a:spcPts val="4455"/>
              </a:lnSpc>
            </a:pPr>
            <a:r>
              <a:rPr lang="en-US" sz="3182">
                <a:solidFill>
                  <a:srgbClr val="000000"/>
                </a:solidFill>
                <a:latin typeface="Fira Code"/>
              </a:rPr>
              <a:t>Başla</a:t>
            </a:r>
          </a:p>
        </p:txBody>
      </p:sp>
      <p:sp>
        <p:nvSpPr>
          <p:cNvPr name="TextBox 20" id="20"/>
          <p:cNvSpPr txBox="true"/>
          <p:nvPr/>
        </p:nvSpPr>
        <p:spPr>
          <a:xfrm rot="0">
            <a:off x="635426" y="4221854"/>
            <a:ext cx="5501158" cy="1220477"/>
          </a:xfrm>
          <a:prstGeom prst="rect">
            <a:avLst/>
          </a:prstGeom>
        </p:spPr>
        <p:txBody>
          <a:bodyPr anchor="t" rtlCol="false" tIns="0" lIns="0" bIns="0" rIns="0">
            <a:spAutoFit/>
          </a:bodyPr>
          <a:lstStyle/>
          <a:p>
            <a:pPr algn="l">
              <a:lnSpc>
                <a:spcPts val="4949"/>
              </a:lnSpc>
              <a:spcBef>
                <a:spcPct val="0"/>
              </a:spcBef>
            </a:pPr>
            <a:r>
              <a:rPr lang="en-US" sz="3535">
                <a:solidFill>
                  <a:srgbClr val="FFC535"/>
                </a:solidFill>
                <a:latin typeface="Fira Code"/>
              </a:rPr>
              <a:t>Prezentasiyaya xoş gəldiniz</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3079363" y="3868735"/>
            <a:ext cx="4570871" cy="5068506"/>
          </a:xfrm>
          <a:custGeom>
            <a:avLst/>
            <a:gdLst/>
            <a:ahLst/>
            <a:cxnLst/>
            <a:rect r="r" b="b" t="t" l="l"/>
            <a:pathLst>
              <a:path h="5068506" w="4570871">
                <a:moveTo>
                  <a:pt x="0" y="0"/>
                </a:moveTo>
                <a:lnTo>
                  <a:pt x="4570871" y="0"/>
                </a:lnTo>
                <a:lnTo>
                  <a:pt x="4570871" y="5068506"/>
                </a:lnTo>
                <a:lnTo>
                  <a:pt x="0" y="5068506"/>
                </a:lnTo>
                <a:lnTo>
                  <a:pt x="0" y="0"/>
                </a:lnTo>
                <a:close/>
              </a:path>
            </a:pathLst>
          </a:custGeom>
          <a:blipFill>
            <a:blip r:embed="rId2"/>
            <a:stretch>
              <a:fillRect l="0" t="0" r="0" b="0"/>
            </a:stretch>
          </a:blipFill>
        </p:spPr>
      </p:sp>
      <p:sp>
        <p:nvSpPr>
          <p:cNvPr name="Freeform 3" id="3"/>
          <p:cNvSpPr/>
          <p:nvPr/>
        </p:nvSpPr>
        <p:spPr>
          <a:xfrm flipH="false" flipV="false" rot="5400000">
            <a:off x="3180045" y="-4758681"/>
            <a:ext cx="11927910" cy="18533220"/>
          </a:xfrm>
          <a:custGeom>
            <a:avLst/>
            <a:gdLst/>
            <a:ahLst/>
            <a:cxnLst/>
            <a:rect r="r" b="b" t="t" l="l"/>
            <a:pathLst>
              <a:path h="18533220" w="11927910">
                <a:moveTo>
                  <a:pt x="0" y="0"/>
                </a:moveTo>
                <a:lnTo>
                  <a:pt x="11927910" y="0"/>
                </a:lnTo>
                <a:lnTo>
                  <a:pt x="11927910" y="18533219"/>
                </a:lnTo>
                <a:lnTo>
                  <a:pt x="0" y="18533219"/>
                </a:lnTo>
                <a:lnTo>
                  <a:pt x="0" y="0"/>
                </a:lnTo>
                <a:close/>
              </a:path>
            </a:pathLst>
          </a:custGeom>
          <a:blipFill>
            <a:blip r:embed="rId3">
              <a:alphaModFix amt="50000"/>
            </a:blip>
            <a:stretch>
              <a:fillRect l="0" t="-7208" r="0" b="-7208"/>
            </a:stretch>
          </a:blipFill>
        </p:spPr>
      </p:sp>
      <p:grpSp>
        <p:nvGrpSpPr>
          <p:cNvPr name="Group 4" id="4"/>
          <p:cNvGrpSpPr/>
          <p:nvPr/>
        </p:nvGrpSpPr>
        <p:grpSpPr>
          <a:xfrm rot="0">
            <a:off x="635426" y="606641"/>
            <a:ext cx="17262368" cy="1339418"/>
            <a:chOff x="0" y="0"/>
            <a:chExt cx="4546467" cy="352768"/>
          </a:xfrm>
        </p:grpSpPr>
        <p:sp>
          <p:nvSpPr>
            <p:cNvPr name="Freeform 5" id="5"/>
            <p:cNvSpPr/>
            <p:nvPr/>
          </p:nvSpPr>
          <p:spPr>
            <a:xfrm flipH="false" flipV="false" rot="0">
              <a:off x="0" y="0"/>
              <a:ext cx="4546467" cy="352768"/>
            </a:xfrm>
            <a:custGeom>
              <a:avLst/>
              <a:gdLst/>
              <a:ahLst/>
              <a:cxnLst/>
              <a:rect r="r" b="b" t="t" l="l"/>
              <a:pathLst>
                <a:path h="352768" w="4546467">
                  <a:moveTo>
                    <a:pt x="22873" y="0"/>
                  </a:moveTo>
                  <a:lnTo>
                    <a:pt x="4523595" y="0"/>
                  </a:lnTo>
                  <a:cubicBezTo>
                    <a:pt x="4529661" y="0"/>
                    <a:pt x="4535479" y="2410"/>
                    <a:pt x="4539768" y="6699"/>
                  </a:cubicBezTo>
                  <a:cubicBezTo>
                    <a:pt x="4544058" y="10989"/>
                    <a:pt x="4546467" y="16807"/>
                    <a:pt x="4546467" y="22873"/>
                  </a:cubicBezTo>
                  <a:lnTo>
                    <a:pt x="4546467" y="329896"/>
                  </a:lnTo>
                  <a:cubicBezTo>
                    <a:pt x="4546467" y="342528"/>
                    <a:pt x="4536227" y="352768"/>
                    <a:pt x="4523595" y="352768"/>
                  </a:cubicBezTo>
                  <a:lnTo>
                    <a:pt x="22873" y="352768"/>
                  </a:lnTo>
                  <a:cubicBezTo>
                    <a:pt x="10240" y="352768"/>
                    <a:pt x="0" y="342528"/>
                    <a:pt x="0" y="329896"/>
                  </a:cubicBezTo>
                  <a:lnTo>
                    <a:pt x="0" y="22873"/>
                  </a:lnTo>
                  <a:cubicBezTo>
                    <a:pt x="0" y="10240"/>
                    <a:pt x="10240" y="0"/>
                    <a:pt x="22873" y="0"/>
                  </a:cubicBezTo>
                  <a:close/>
                </a:path>
              </a:pathLst>
            </a:custGeom>
            <a:solidFill>
              <a:srgbClr val="000000">
                <a:alpha val="0"/>
              </a:srgbClr>
            </a:solidFill>
            <a:ln w="19050" cap="rnd">
              <a:solidFill>
                <a:srgbClr val="FFFFFF"/>
              </a:solidFill>
              <a:prstDash val="solid"/>
              <a:round/>
            </a:ln>
          </p:spPr>
        </p:sp>
        <p:sp>
          <p:nvSpPr>
            <p:cNvPr name="TextBox 6" id="6"/>
            <p:cNvSpPr txBox="true"/>
            <p:nvPr/>
          </p:nvSpPr>
          <p:spPr>
            <a:xfrm>
              <a:off x="0" y="-38100"/>
              <a:ext cx="4546467" cy="390868"/>
            </a:xfrm>
            <a:prstGeom prst="rect">
              <a:avLst/>
            </a:prstGeom>
          </p:spPr>
          <p:txBody>
            <a:bodyPr anchor="ctr" rtlCol="false" tIns="50800" lIns="50800" bIns="50800" rIns="50800"/>
            <a:lstStyle/>
            <a:p>
              <a:pPr algn="ctr">
                <a:lnSpc>
                  <a:spcPts val="2659"/>
                </a:lnSpc>
              </a:pPr>
            </a:p>
          </p:txBody>
        </p:sp>
      </p:grpSp>
      <p:sp>
        <p:nvSpPr>
          <p:cNvPr name="AutoShape 7" id="7"/>
          <p:cNvSpPr/>
          <p:nvPr/>
        </p:nvSpPr>
        <p:spPr>
          <a:xfrm>
            <a:off x="17232981" y="882994"/>
            <a:ext cx="263224" cy="287371"/>
          </a:xfrm>
          <a:prstGeom prst="line">
            <a:avLst/>
          </a:prstGeom>
          <a:ln cap="rnd" w="19050">
            <a:solidFill>
              <a:srgbClr val="FFFFFF"/>
            </a:solidFill>
            <a:prstDash val="solid"/>
            <a:headEnd type="none" len="sm" w="sm"/>
            <a:tailEnd type="none" len="sm" w="sm"/>
          </a:ln>
        </p:spPr>
      </p:sp>
      <p:sp>
        <p:nvSpPr>
          <p:cNvPr name="AutoShape 8" id="8"/>
          <p:cNvSpPr/>
          <p:nvPr/>
        </p:nvSpPr>
        <p:spPr>
          <a:xfrm flipH="true">
            <a:off x="17232981" y="889937"/>
            <a:ext cx="254522" cy="280428"/>
          </a:xfrm>
          <a:prstGeom prst="line">
            <a:avLst/>
          </a:prstGeom>
          <a:ln cap="rnd" w="19050">
            <a:solidFill>
              <a:srgbClr val="FFFFFF"/>
            </a:solidFill>
            <a:prstDash val="solid"/>
            <a:headEnd type="none" len="sm" w="sm"/>
            <a:tailEnd type="none" len="sm" w="sm"/>
          </a:ln>
        </p:spPr>
      </p:sp>
      <p:sp>
        <p:nvSpPr>
          <p:cNvPr name="AutoShape 9" id="9"/>
          <p:cNvSpPr/>
          <p:nvPr/>
        </p:nvSpPr>
        <p:spPr>
          <a:xfrm>
            <a:off x="16103960" y="1026679"/>
            <a:ext cx="376026" cy="0"/>
          </a:xfrm>
          <a:prstGeom prst="line">
            <a:avLst/>
          </a:prstGeom>
          <a:ln cap="rnd" w="19050">
            <a:solidFill>
              <a:srgbClr val="FFFFFF"/>
            </a:solidFill>
            <a:prstDash val="solid"/>
            <a:headEnd type="none" len="sm" w="sm"/>
            <a:tailEnd type="none" len="sm" w="sm"/>
          </a:ln>
        </p:spPr>
      </p:sp>
      <p:grpSp>
        <p:nvGrpSpPr>
          <p:cNvPr name="Group 10" id="10"/>
          <p:cNvGrpSpPr/>
          <p:nvPr/>
        </p:nvGrpSpPr>
        <p:grpSpPr>
          <a:xfrm rot="0">
            <a:off x="16708535" y="878109"/>
            <a:ext cx="288842" cy="292256"/>
            <a:chOff x="0" y="0"/>
            <a:chExt cx="76074" cy="76973"/>
          </a:xfrm>
        </p:grpSpPr>
        <p:sp>
          <p:nvSpPr>
            <p:cNvPr name="Freeform 11" id="11"/>
            <p:cNvSpPr/>
            <p:nvPr/>
          </p:nvSpPr>
          <p:spPr>
            <a:xfrm flipH="false" flipV="false" rot="0">
              <a:off x="0" y="0"/>
              <a:ext cx="76074" cy="76973"/>
            </a:xfrm>
            <a:custGeom>
              <a:avLst/>
              <a:gdLst/>
              <a:ahLst/>
              <a:cxnLst/>
              <a:rect r="r" b="b" t="t" l="l"/>
              <a:pathLst>
                <a:path h="76973" w="76074">
                  <a:moveTo>
                    <a:pt x="38037" y="0"/>
                  </a:moveTo>
                  <a:lnTo>
                    <a:pt x="38037" y="0"/>
                  </a:lnTo>
                  <a:cubicBezTo>
                    <a:pt x="59044" y="0"/>
                    <a:pt x="76074" y="17030"/>
                    <a:pt x="76074" y="38037"/>
                  </a:cubicBezTo>
                  <a:lnTo>
                    <a:pt x="76074" y="38936"/>
                  </a:lnTo>
                  <a:cubicBezTo>
                    <a:pt x="76074" y="59943"/>
                    <a:pt x="59044" y="76973"/>
                    <a:pt x="38037" y="76973"/>
                  </a:cubicBezTo>
                  <a:lnTo>
                    <a:pt x="38037" y="76973"/>
                  </a:lnTo>
                  <a:cubicBezTo>
                    <a:pt x="17030" y="76973"/>
                    <a:pt x="0" y="59943"/>
                    <a:pt x="0" y="38936"/>
                  </a:cubicBezTo>
                  <a:lnTo>
                    <a:pt x="0" y="38037"/>
                  </a:lnTo>
                  <a:cubicBezTo>
                    <a:pt x="0" y="17030"/>
                    <a:pt x="17030" y="0"/>
                    <a:pt x="38037" y="0"/>
                  </a:cubicBezTo>
                  <a:close/>
                </a:path>
              </a:pathLst>
            </a:custGeom>
            <a:solidFill>
              <a:srgbClr val="000000">
                <a:alpha val="0"/>
              </a:srgbClr>
            </a:solidFill>
            <a:ln w="28575" cap="sq">
              <a:solidFill>
                <a:srgbClr val="FFFFFF"/>
              </a:solidFill>
              <a:prstDash val="solid"/>
              <a:miter/>
            </a:ln>
          </p:spPr>
        </p:sp>
        <p:sp>
          <p:nvSpPr>
            <p:cNvPr name="TextBox 12" id="12"/>
            <p:cNvSpPr txBox="true"/>
            <p:nvPr/>
          </p:nvSpPr>
          <p:spPr>
            <a:xfrm>
              <a:off x="0" y="-38100"/>
              <a:ext cx="76074" cy="115073"/>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914648" y="1007110"/>
            <a:ext cx="7578879" cy="481330"/>
          </a:xfrm>
          <a:prstGeom prst="rect">
            <a:avLst/>
          </a:prstGeom>
        </p:spPr>
        <p:txBody>
          <a:bodyPr anchor="t" rtlCol="false" tIns="0" lIns="0" bIns="0" rIns="0">
            <a:spAutoFit/>
          </a:bodyPr>
          <a:lstStyle/>
          <a:p>
            <a:pPr algn="ctr">
              <a:lnSpc>
                <a:spcPts val="3920"/>
              </a:lnSpc>
            </a:pPr>
            <a:r>
              <a:rPr lang="en-US" sz="2800">
                <a:solidFill>
                  <a:srgbClr val="38B6FF"/>
                </a:solidFill>
                <a:latin typeface="Fira Code"/>
              </a:rPr>
              <a:t>&lt;Jump search&gt;</a:t>
            </a:r>
            <a:r>
              <a:rPr lang="en-US" sz="2800">
                <a:solidFill>
                  <a:srgbClr val="FFFFFF"/>
                </a:solidFill>
                <a:latin typeface="Fira Code"/>
              </a:rPr>
              <a:t>           </a:t>
            </a:r>
            <a:r>
              <a:rPr lang="en-US" sz="2800">
                <a:solidFill>
                  <a:srgbClr val="AB81FF"/>
                </a:solidFill>
                <a:latin typeface="Fira Code"/>
              </a:rPr>
              <a:t>&lt;PB201&gt;</a:t>
            </a:r>
          </a:p>
        </p:txBody>
      </p:sp>
      <p:sp>
        <p:nvSpPr>
          <p:cNvPr name="TextBox 14" id="14"/>
          <p:cNvSpPr txBox="true"/>
          <p:nvPr/>
        </p:nvSpPr>
        <p:spPr>
          <a:xfrm rot="0">
            <a:off x="3157003" y="3795459"/>
            <a:ext cx="5302800" cy="712470"/>
          </a:xfrm>
          <a:prstGeom prst="rect">
            <a:avLst/>
          </a:prstGeom>
        </p:spPr>
        <p:txBody>
          <a:bodyPr anchor="t" rtlCol="false" tIns="0" lIns="0" bIns="0" rIns="0">
            <a:spAutoFit/>
          </a:bodyPr>
          <a:lstStyle/>
          <a:p>
            <a:pPr algn="l" marL="0" indent="0" lvl="0">
              <a:lnSpc>
                <a:spcPts val="5880"/>
              </a:lnSpc>
              <a:spcBef>
                <a:spcPct val="0"/>
              </a:spcBef>
            </a:pPr>
          </a:p>
        </p:txBody>
      </p:sp>
      <p:sp>
        <p:nvSpPr>
          <p:cNvPr name="TextBox 15" id="15"/>
          <p:cNvSpPr txBox="true"/>
          <p:nvPr/>
        </p:nvSpPr>
        <p:spPr>
          <a:xfrm rot="0">
            <a:off x="1208433" y="2222352"/>
            <a:ext cx="1170254" cy="1259518"/>
          </a:xfrm>
          <a:prstGeom prst="rect">
            <a:avLst/>
          </a:prstGeom>
        </p:spPr>
        <p:txBody>
          <a:bodyPr anchor="t" rtlCol="false" tIns="0" lIns="0" bIns="0" rIns="0">
            <a:spAutoFit/>
          </a:bodyPr>
          <a:lstStyle/>
          <a:p>
            <a:pPr algn="l" marL="0" indent="0" lvl="0">
              <a:lnSpc>
                <a:spcPts val="10260"/>
              </a:lnSpc>
              <a:spcBef>
                <a:spcPct val="0"/>
              </a:spcBef>
            </a:pPr>
            <a:r>
              <a:rPr lang="en-US" sz="7328" strike="noStrike" u="none">
                <a:solidFill>
                  <a:srgbClr val="AB81FF"/>
                </a:solidFill>
                <a:latin typeface="Fira Code"/>
              </a:rPr>
              <a:t>01</a:t>
            </a:r>
          </a:p>
        </p:txBody>
      </p:sp>
      <p:sp>
        <p:nvSpPr>
          <p:cNvPr name="TextBox 16" id="16"/>
          <p:cNvSpPr txBox="true"/>
          <p:nvPr/>
        </p:nvSpPr>
        <p:spPr>
          <a:xfrm rot="0">
            <a:off x="914648" y="5086350"/>
            <a:ext cx="12025101" cy="2576126"/>
          </a:xfrm>
          <a:prstGeom prst="rect">
            <a:avLst/>
          </a:prstGeom>
        </p:spPr>
        <p:txBody>
          <a:bodyPr anchor="t" rtlCol="false" tIns="0" lIns="0" bIns="0" rIns="0">
            <a:spAutoFit/>
          </a:bodyPr>
          <a:lstStyle/>
          <a:p>
            <a:pPr algn="l" marL="0" indent="0" lvl="0">
              <a:lnSpc>
                <a:spcPts val="4105"/>
              </a:lnSpc>
              <a:spcBef>
                <a:spcPct val="0"/>
              </a:spcBef>
            </a:pPr>
            <a:r>
              <a:rPr lang="en-US" sz="2932">
                <a:solidFill>
                  <a:srgbClr val="FF5858"/>
                </a:solidFill>
                <a:latin typeface="Fira Code"/>
              </a:rPr>
              <a:t>Binary Search kimi, Jump Search çeşidlənmiş massivlər üçün axtarış alqoritmidir. Əsas ideya, sabit addımlarla irəli atılmaqla və ya bütün elementləri axtarmaq əvəzinə bəzi elementləri atlayaraq daha az elementi (xətti axtarışdan daha çox) yoxlamaqdır.</a:t>
            </a:r>
          </a:p>
        </p:txBody>
      </p:sp>
      <p:sp>
        <p:nvSpPr>
          <p:cNvPr name="TextBox 17" id="17"/>
          <p:cNvSpPr txBox="true"/>
          <p:nvPr/>
        </p:nvSpPr>
        <p:spPr>
          <a:xfrm rot="0">
            <a:off x="2937131" y="2260452"/>
            <a:ext cx="9576673" cy="1007565"/>
          </a:xfrm>
          <a:prstGeom prst="rect">
            <a:avLst/>
          </a:prstGeom>
        </p:spPr>
        <p:txBody>
          <a:bodyPr anchor="t" rtlCol="false" tIns="0" lIns="0" bIns="0" rIns="0">
            <a:spAutoFit/>
          </a:bodyPr>
          <a:lstStyle/>
          <a:p>
            <a:pPr algn="l" marL="0" indent="0" lvl="0">
              <a:lnSpc>
                <a:spcPts val="8350"/>
              </a:lnSpc>
              <a:spcBef>
                <a:spcPct val="0"/>
              </a:spcBef>
            </a:pPr>
            <a:r>
              <a:rPr lang="en-US" sz="5964">
                <a:solidFill>
                  <a:srgbClr val="FF5858"/>
                </a:solidFill>
                <a:latin typeface="Fira Code"/>
              </a:rPr>
              <a:t>Jump Search Nədir?</a:t>
            </a:r>
          </a:p>
        </p:txBody>
      </p:sp>
      <p:sp>
        <p:nvSpPr>
          <p:cNvPr name="AutoShape 18" id="18"/>
          <p:cNvSpPr/>
          <p:nvPr/>
        </p:nvSpPr>
        <p:spPr>
          <a:xfrm>
            <a:off x="16005660" y="9799853"/>
            <a:ext cx="1892134" cy="0"/>
          </a:xfrm>
          <a:prstGeom prst="line">
            <a:avLst/>
          </a:prstGeom>
          <a:ln cap="flat" w="38100">
            <a:solidFill>
              <a:srgbClr val="FFFFFF"/>
            </a:solidFill>
            <a:prstDash val="solid"/>
            <a:headEnd type="none" len="sm" w="sm"/>
            <a:tailEnd type="arrow" len="sm" w="med"/>
          </a:ln>
        </p:spPr>
      </p:sp>
      <p:sp>
        <p:nvSpPr>
          <p:cNvPr name="TextBox 19" id="19"/>
          <p:cNvSpPr txBox="true"/>
          <p:nvPr/>
        </p:nvSpPr>
        <p:spPr>
          <a:xfrm rot="0">
            <a:off x="2378688" y="2259715"/>
            <a:ext cx="558444" cy="1222155"/>
          </a:xfrm>
          <a:prstGeom prst="rect">
            <a:avLst/>
          </a:prstGeom>
        </p:spPr>
        <p:txBody>
          <a:bodyPr anchor="t" rtlCol="false" tIns="0" lIns="0" bIns="0" rIns="0">
            <a:spAutoFit/>
          </a:bodyPr>
          <a:lstStyle/>
          <a:p>
            <a:pPr algn="l" marL="0" indent="0" lvl="0">
              <a:lnSpc>
                <a:spcPts val="10260"/>
              </a:lnSpc>
              <a:spcBef>
                <a:spcPct val="0"/>
              </a:spcBef>
            </a:pPr>
            <a:r>
              <a:rPr lang="en-US" sz="7328">
                <a:solidFill>
                  <a:srgbClr val="FFC535"/>
                </a:solidFill>
                <a:latin typeface="Fira Code"/>
              </a:rPr>
              <a:t>}</a:t>
            </a:r>
          </a:p>
        </p:txBody>
      </p:sp>
      <p:sp>
        <p:nvSpPr>
          <p:cNvPr name="TextBox 20" id="20"/>
          <p:cNvSpPr txBox="true"/>
          <p:nvPr/>
        </p:nvSpPr>
        <p:spPr>
          <a:xfrm rot="-10800000">
            <a:off x="635426" y="2402590"/>
            <a:ext cx="558444" cy="1222155"/>
          </a:xfrm>
          <a:prstGeom prst="rect">
            <a:avLst/>
          </a:prstGeom>
        </p:spPr>
        <p:txBody>
          <a:bodyPr anchor="t" rtlCol="false" tIns="0" lIns="0" bIns="0" rIns="0">
            <a:spAutoFit/>
          </a:bodyPr>
          <a:lstStyle/>
          <a:p>
            <a:pPr algn="l" marL="0" indent="0" lvl="0">
              <a:lnSpc>
                <a:spcPts val="10260"/>
              </a:lnSpc>
              <a:spcBef>
                <a:spcPct val="0"/>
              </a:spcBef>
            </a:pPr>
            <a:r>
              <a:rPr lang="en-US" sz="7328">
                <a:solidFill>
                  <a:srgbClr val="FFC535"/>
                </a:solidFill>
                <a:latin typeface="Fira Code"/>
              </a:rPr>
              <a:t>}</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3302655" y="-4943565"/>
            <a:ext cx="11927910" cy="18533220"/>
          </a:xfrm>
          <a:custGeom>
            <a:avLst/>
            <a:gdLst/>
            <a:ahLst/>
            <a:cxnLst/>
            <a:rect r="r" b="b" t="t" l="l"/>
            <a:pathLst>
              <a:path h="18533220" w="11927910">
                <a:moveTo>
                  <a:pt x="0" y="0"/>
                </a:moveTo>
                <a:lnTo>
                  <a:pt x="11927910" y="0"/>
                </a:lnTo>
                <a:lnTo>
                  <a:pt x="11927910" y="18533220"/>
                </a:lnTo>
                <a:lnTo>
                  <a:pt x="0" y="18533220"/>
                </a:lnTo>
                <a:lnTo>
                  <a:pt x="0" y="0"/>
                </a:lnTo>
                <a:close/>
              </a:path>
            </a:pathLst>
          </a:custGeom>
          <a:blipFill>
            <a:blip r:embed="rId2">
              <a:alphaModFix amt="50000"/>
            </a:blip>
            <a:stretch>
              <a:fillRect l="0" t="-7208" r="0" b="-7208"/>
            </a:stretch>
          </a:blipFill>
        </p:spPr>
      </p:sp>
      <p:grpSp>
        <p:nvGrpSpPr>
          <p:cNvPr name="Group 3" id="3"/>
          <p:cNvGrpSpPr/>
          <p:nvPr/>
        </p:nvGrpSpPr>
        <p:grpSpPr>
          <a:xfrm rot="0">
            <a:off x="635426" y="606641"/>
            <a:ext cx="17262368" cy="1339418"/>
            <a:chOff x="0" y="0"/>
            <a:chExt cx="4546467" cy="352768"/>
          </a:xfrm>
        </p:grpSpPr>
        <p:sp>
          <p:nvSpPr>
            <p:cNvPr name="Freeform 4" id="4"/>
            <p:cNvSpPr/>
            <p:nvPr/>
          </p:nvSpPr>
          <p:spPr>
            <a:xfrm flipH="false" flipV="false" rot="0">
              <a:off x="0" y="0"/>
              <a:ext cx="4546467" cy="352768"/>
            </a:xfrm>
            <a:custGeom>
              <a:avLst/>
              <a:gdLst/>
              <a:ahLst/>
              <a:cxnLst/>
              <a:rect r="r" b="b" t="t" l="l"/>
              <a:pathLst>
                <a:path h="352768" w="4546467">
                  <a:moveTo>
                    <a:pt x="22873" y="0"/>
                  </a:moveTo>
                  <a:lnTo>
                    <a:pt x="4523595" y="0"/>
                  </a:lnTo>
                  <a:cubicBezTo>
                    <a:pt x="4529661" y="0"/>
                    <a:pt x="4535479" y="2410"/>
                    <a:pt x="4539768" y="6699"/>
                  </a:cubicBezTo>
                  <a:cubicBezTo>
                    <a:pt x="4544058" y="10989"/>
                    <a:pt x="4546467" y="16807"/>
                    <a:pt x="4546467" y="22873"/>
                  </a:cubicBezTo>
                  <a:lnTo>
                    <a:pt x="4546467" y="329896"/>
                  </a:lnTo>
                  <a:cubicBezTo>
                    <a:pt x="4546467" y="342528"/>
                    <a:pt x="4536227" y="352768"/>
                    <a:pt x="4523595" y="352768"/>
                  </a:cubicBezTo>
                  <a:lnTo>
                    <a:pt x="22873" y="352768"/>
                  </a:lnTo>
                  <a:cubicBezTo>
                    <a:pt x="10240" y="352768"/>
                    <a:pt x="0" y="342528"/>
                    <a:pt x="0" y="329896"/>
                  </a:cubicBezTo>
                  <a:lnTo>
                    <a:pt x="0" y="22873"/>
                  </a:lnTo>
                  <a:cubicBezTo>
                    <a:pt x="0" y="10240"/>
                    <a:pt x="10240" y="0"/>
                    <a:pt x="22873"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38100"/>
              <a:ext cx="4546467" cy="390868"/>
            </a:xfrm>
            <a:prstGeom prst="rect">
              <a:avLst/>
            </a:prstGeom>
          </p:spPr>
          <p:txBody>
            <a:bodyPr anchor="ctr" rtlCol="false" tIns="50800" lIns="50800" bIns="50800" rIns="50800"/>
            <a:lstStyle/>
            <a:p>
              <a:pPr algn="ctr">
                <a:lnSpc>
                  <a:spcPts val="2659"/>
                </a:lnSpc>
              </a:pPr>
            </a:p>
          </p:txBody>
        </p:sp>
      </p:grpSp>
      <p:sp>
        <p:nvSpPr>
          <p:cNvPr name="AutoShape 6" id="6"/>
          <p:cNvSpPr/>
          <p:nvPr/>
        </p:nvSpPr>
        <p:spPr>
          <a:xfrm>
            <a:off x="17232981" y="882994"/>
            <a:ext cx="263224" cy="287371"/>
          </a:xfrm>
          <a:prstGeom prst="line">
            <a:avLst/>
          </a:prstGeom>
          <a:ln cap="rnd" w="19050">
            <a:solidFill>
              <a:srgbClr val="FFFFFF"/>
            </a:solidFill>
            <a:prstDash val="solid"/>
            <a:headEnd type="none" len="sm" w="sm"/>
            <a:tailEnd type="none" len="sm" w="sm"/>
          </a:ln>
        </p:spPr>
      </p:sp>
      <p:sp>
        <p:nvSpPr>
          <p:cNvPr name="AutoShape 7" id="7"/>
          <p:cNvSpPr/>
          <p:nvPr/>
        </p:nvSpPr>
        <p:spPr>
          <a:xfrm flipH="true">
            <a:off x="17232981" y="889937"/>
            <a:ext cx="254522" cy="280428"/>
          </a:xfrm>
          <a:prstGeom prst="line">
            <a:avLst/>
          </a:prstGeom>
          <a:ln cap="rnd" w="19050">
            <a:solidFill>
              <a:srgbClr val="FFFFFF"/>
            </a:solidFill>
            <a:prstDash val="solid"/>
            <a:headEnd type="none" len="sm" w="sm"/>
            <a:tailEnd type="none" len="sm" w="sm"/>
          </a:ln>
        </p:spPr>
      </p:sp>
      <p:sp>
        <p:nvSpPr>
          <p:cNvPr name="AutoShape 8" id="8"/>
          <p:cNvSpPr/>
          <p:nvPr/>
        </p:nvSpPr>
        <p:spPr>
          <a:xfrm>
            <a:off x="16103960" y="1026679"/>
            <a:ext cx="376026" cy="0"/>
          </a:xfrm>
          <a:prstGeom prst="line">
            <a:avLst/>
          </a:prstGeom>
          <a:ln cap="rnd" w="19050">
            <a:solidFill>
              <a:srgbClr val="FFFFFF"/>
            </a:solidFill>
            <a:prstDash val="solid"/>
            <a:headEnd type="none" len="sm" w="sm"/>
            <a:tailEnd type="none" len="sm" w="sm"/>
          </a:ln>
        </p:spPr>
      </p:sp>
      <p:grpSp>
        <p:nvGrpSpPr>
          <p:cNvPr name="Group 9" id="9"/>
          <p:cNvGrpSpPr/>
          <p:nvPr/>
        </p:nvGrpSpPr>
        <p:grpSpPr>
          <a:xfrm rot="0">
            <a:off x="16708535" y="878109"/>
            <a:ext cx="288842" cy="292256"/>
            <a:chOff x="0" y="0"/>
            <a:chExt cx="76074" cy="76973"/>
          </a:xfrm>
        </p:grpSpPr>
        <p:sp>
          <p:nvSpPr>
            <p:cNvPr name="Freeform 10" id="10"/>
            <p:cNvSpPr/>
            <p:nvPr/>
          </p:nvSpPr>
          <p:spPr>
            <a:xfrm flipH="false" flipV="false" rot="0">
              <a:off x="0" y="0"/>
              <a:ext cx="76074" cy="76973"/>
            </a:xfrm>
            <a:custGeom>
              <a:avLst/>
              <a:gdLst/>
              <a:ahLst/>
              <a:cxnLst/>
              <a:rect r="r" b="b" t="t" l="l"/>
              <a:pathLst>
                <a:path h="76973" w="76074">
                  <a:moveTo>
                    <a:pt x="38037" y="0"/>
                  </a:moveTo>
                  <a:lnTo>
                    <a:pt x="38037" y="0"/>
                  </a:lnTo>
                  <a:cubicBezTo>
                    <a:pt x="59044" y="0"/>
                    <a:pt x="76074" y="17030"/>
                    <a:pt x="76074" y="38037"/>
                  </a:cubicBezTo>
                  <a:lnTo>
                    <a:pt x="76074" y="38936"/>
                  </a:lnTo>
                  <a:cubicBezTo>
                    <a:pt x="76074" y="59943"/>
                    <a:pt x="59044" y="76973"/>
                    <a:pt x="38037" y="76973"/>
                  </a:cubicBezTo>
                  <a:lnTo>
                    <a:pt x="38037" y="76973"/>
                  </a:lnTo>
                  <a:cubicBezTo>
                    <a:pt x="17030" y="76973"/>
                    <a:pt x="0" y="59943"/>
                    <a:pt x="0" y="38936"/>
                  </a:cubicBezTo>
                  <a:lnTo>
                    <a:pt x="0" y="38037"/>
                  </a:lnTo>
                  <a:cubicBezTo>
                    <a:pt x="0" y="17030"/>
                    <a:pt x="17030" y="0"/>
                    <a:pt x="38037" y="0"/>
                  </a:cubicBezTo>
                  <a:close/>
                </a:path>
              </a:pathLst>
            </a:custGeom>
            <a:solidFill>
              <a:srgbClr val="000000">
                <a:alpha val="0"/>
              </a:srgbClr>
            </a:solidFill>
            <a:ln w="28575" cap="sq">
              <a:solidFill>
                <a:srgbClr val="FFFFFF"/>
              </a:solidFill>
              <a:prstDash val="solid"/>
              <a:miter/>
            </a:ln>
          </p:spPr>
        </p:sp>
        <p:sp>
          <p:nvSpPr>
            <p:cNvPr name="TextBox 11" id="11"/>
            <p:cNvSpPr txBox="true"/>
            <p:nvPr/>
          </p:nvSpPr>
          <p:spPr>
            <a:xfrm>
              <a:off x="0" y="-38100"/>
              <a:ext cx="76074" cy="115073"/>
            </a:xfrm>
            <a:prstGeom prst="rect">
              <a:avLst/>
            </a:prstGeom>
          </p:spPr>
          <p:txBody>
            <a:bodyPr anchor="ctr" rtlCol="false" tIns="50800" lIns="50800" bIns="50800" rIns="50800"/>
            <a:lstStyle/>
            <a:p>
              <a:pPr algn="ctr">
                <a:lnSpc>
                  <a:spcPts val="2659"/>
                </a:lnSpc>
              </a:pPr>
            </a:p>
          </p:txBody>
        </p:sp>
      </p:grpSp>
      <p:sp>
        <p:nvSpPr>
          <p:cNvPr name="AutoShape 12" id="12"/>
          <p:cNvSpPr/>
          <p:nvPr/>
        </p:nvSpPr>
        <p:spPr>
          <a:xfrm>
            <a:off x="16005660" y="9799853"/>
            <a:ext cx="1892134" cy="0"/>
          </a:xfrm>
          <a:prstGeom prst="line">
            <a:avLst/>
          </a:prstGeom>
          <a:ln cap="flat" w="38100">
            <a:solidFill>
              <a:srgbClr val="FFFFFF"/>
            </a:solidFill>
            <a:prstDash val="solid"/>
            <a:headEnd type="none" len="sm" w="sm"/>
            <a:tailEnd type="arrow" len="sm" w="med"/>
          </a:ln>
        </p:spPr>
      </p:sp>
      <p:sp>
        <p:nvSpPr>
          <p:cNvPr name="TextBox 13" id="13"/>
          <p:cNvSpPr txBox="true"/>
          <p:nvPr/>
        </p:nvSpPr>
        <p:spPr>
          <a:xfrm rot="0">
            <a:off x="3322923" y="2712874"/>
            <a:ext cx="6808033" cy="1259518"/>
          </a:xfrm>
          <a:prstGeom prst="rect">
            <a:avLst/>
          </a:prstGeom>
        </p:spPr>
        <p:txBody>
          <a:bodyPr anchor="t" rtlCol="false" tIns="0" lIns="0" bIns="0" rIns="0">
            <a:spAutoFit/>
          </a:bodyPr>
          <a:lstStyle/>
          <a:p>
            <a:pPr algn="l" marL="0" indent="0" lvl="0">
              <a:lnSpc>
                <a:spcPts val="10260"/>
              </a:lnSpc>
              <a:spcBef>
                <a:spcPct val="0"/>
              </a:spcBef>
            </a:pPr>
            <a:r>
              <a:rPr lang="en-US" sz="7328">
                <a:solidFill>
                  <a:srgbClr val="FF5858"/>
                </a:solidFill>
                <a:latin typeface="Fira Code"/>
              </a:rPr>
              <a:t>Axtarış</a:t>
            </a:r>
          </a:p>
        </p:txBody>
      </p:sp>
      <p:sp>
        <p:nvSpPr>
          <p:cNvPr name="TextBox 14" id="14"/>
          <p:cNvSpPr txBox="true"/>
          <p:nvPr/>
        </p:nvSpPr>
        <p:spPr>
          <a:xfrm rot="0">
            <a:off x="635426" y="4275420"/>
            <a:ext cx="10139636" cy="3770212"/>
          </a:xfrm>
          <a:prstGeom prst="rect">
            <a:avLst/>
          </a:prstGeom>
        </p:spPr>
        <p:txBody>
          <a:bodyPr anchor="t" rtlCol="false" tIns="0" lIns="0" bIns="0" rIns="0">
            <a:spAutoFit/>
          </a:bodyPr>
          <a:lstStyle/>
          <a:p>
            <a:pPr algn="l">
              <a:lnSpc>
                <a:spcPts val="3750"/>
              </a:lnSpc>
            </a:pPr>
            <a:r>
              <a:rPr lang="en-US" sz="2678">
                <a:solidFill>
                  <a:srgbClr val="FF5858"/>
                </a:solidFill>
                <a:latin typeface="Fira Code"/>
              </a:rPr>
              <a:t>Məsələn, tutaq ki, bizdə n ölçülü array[] massivi və m ölçülü blok (atılacaq) var. Sonra arr[0], arr[m], arr[2m]…..arr[km] və s. indekslərdə axtarış edirik. (arr[km] &lt; x &lt; arr[(k+1)m]) intervalını tapdıqdan sonra x elementini tapmaq üçün km indeksindən xətti axtarış əməliyyatı aparırıq.</a:t>
            </a:r>
          </a:p>
          <a:p>
            <a:pPr algn="l" marL="0" indent="0" lvl="0">
              <a:lnSpc>
                <a:spcPts val="3750"/>
              </a:lnSpc>
              <a:spcBef>
                <a:spcPct val="0"/>
              </a:spcBef>
            </a:pPr>
          </a:p>
        </p:txBody>
      </p:sp>
      <p:sp>
        <p:nvSpPr>
          <p:cNvPr name="TextBox 15" id="15"/>
          <p:cNvSpPr txBox="true"/>
          <p:nvPr/>
        </p:nvSpPr>
        <p:spPr>
          <a:xfrm rot="0">
            <a:off x="1028700" y="1007110"/>
            <a:ext cx="7376178" cy="481330"/>
          </a:xfrm>
          <a:prstGeom prst="rect">
            <a:avLst/>
          </a:prstGeom>
        </p:spPr>
        <p:txBody>
          <a:bodyPr anchor="t" rtlCol="false" tIns="0" lIns="0" bIns="0" rIns="0">
            <a:spAutoFit/>
          </a:bodyPr>
          <a:lstStyle/>
          <a:p>
            <a:pPr algn="ctr">
              <a:lnSpc>
                <a:spcPts val="3920"/>
              </a:lnSpc>
            </a:pPr>
            <a:r>
              <a:rPr lang="en-US" sz="2800">
                <a:solidFill>
                  <a:srgbClr val="38B6FF"/>
                </a:solidFill>
                <a:latin typeface="Fira Code"/>
              </a:rPr>
              <a:t>&lt;Jump search&gt;</a:t>
            </a:r>
            <a:r>
              <a:rPr lang="en-US" sz="2800">
                <a:solidFill>
                  <a:srgbClr val="FFFFFF"/>
                </a:solidFill>
                <a:latin typeface="Fira Code"/>
              </a:rPr>
              <a:t>           </a:t>
            </a:r>
            <a:r>
              <a:rPr lang="en-US" sz="2800">
                <a:solidFill>
                  <a:srgbClr val="AB81FF"/>
                </a:solidFill>
                <a:latin typeface="Fira Code"/>
              </a:rPr>
              <a:t>&lt;Pb201&gt;</a:t>
            </a:r>
          </a:p>
        </p:txBody>
      </p:sp>
      <p:sp>
        <p:nvSpPr>
          <p:cNvPr name="TextBox 16" id="16"/>
          <p:cNvSpPr txBox="true"/>
          <p:nvPr/>
        </p:nvSpPr>
        <p:spPr>
          <a:xfrm rot="0">
            <a:off x="1028700" y="2712874"/>
            <a:ext cx="2776475" cy="1259518"/>
          </a:xfrm>
          <a:prstGeom prst="rect">
            <a:avLst/>
          </a:prstGeom>
        </p:spPr>
        <p:txBody>
          <a:bodyPr anchor="t" rtlCol="false" tIns="0" lIns="0" bIns="0" rIns="0">
            <a:spAutoFit/>
          </a:bodyPr>
          <a:lstStyle/>
          <a:p>
            <a:pPr algn="l" marL="0" indent="0" lvl="0">
              <a:lnSpc>
                <a:spcPts val="10260"/>
              </a:lnSpc>
              <a:spcBef>
                <a:spcPct val="0"/>
              </a:spcBef>
            </a:pPr>
            <a:r>
              <a:rPr lang="en-US" sz="7328">
                <a:solidFill>
                  <a:srgbClr val="FFC535"/>
                </a:solidFill>
                <a:latin typeface="Fira Code"/>
              </a:rPr>
              <a:t>{</a:t>
            </a:r>
            <a:r>
              <a:rPr lang="en-US" sz="7328" strike="noStrike" u="none">
                <a:solidFill>
                  <a:srgbClr val="FFC535"/>
                </a:solidFill>
                <a:latin typeface="Fira Code"/>
              </a:rPr>
              <a:t>02}</a:t>
            </a:r>
          </a:p>
        </p:txBody>
      </p:sp>
      <p:sp>
        <p:nvSpPr>
          <p:cNvPr name="Freeform 17" id="17"/>
          <p:cNvSpPr/>
          <p:nvPr/>
        </p:nvSpPr>
        <p:spPr>
          <a:xfrm flipH="false" flipV="false" rot="-10800000">
            <a:off x="11860641" y="3414070"/>
            <a:ext cx="3342071" cy="4340891"/>
          </a:xfrm>
          <a:custGeom>
            <a:avLst/>
            <a:gdLst/>
            <a:ahLst/>
            <a:cxnLst/>
            <a:rect r="r" b="b" t="t" l="l"/>
            <a:pathLst>
              <a:path h="4340891" w="3342071">
                <a:moveTo>
                  <a:pt x="0" y="0"/>
                </a:moveTo>
                <a:lnTo>
                  <a:pt x="3342071" y="0"/>
                </a:lnTo>
                <a:lnTo>
                  <a:pt x="3342071" y="4340891"/>
                </a:lnTo>
                <a:lnTo>
                  <a:pt x="0" y="43408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8" id="18"/>
          <p:cNvSpPr/>
          <p:nvPr/>
        </p:nvSpPr>
        <p:spPr>
          <a:xfrm flipH="false" flipV="false" rot="-10800000">
            <a:off x="14895984" y="2855749"/>
            <a:ext cx="3168003" cy="4114800"/>
          </a:xfrm>
          <a:custGeom>
            <a:avLst/>
            <a:gdLst/>
            <a:ahLst/>
            <a:cxnLst/>
            <a:rect r="r" b="b" t="t" l="l"/>
            <a:pathLst>
              <a:path h="4114800" w="3168003">
                <a:moveTo>
                  <a:pt x="0" y="0"/>
                </a:moveTo>
                <a:lnTo>
                  <a:pt x="3168003" y="0"/>
                </a:lnTo>
                <a:lnTo>
                  <a:pt x="3168003"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a:off x="17232981" y="882994"/>
            <a:ext cx="263224" cy="287371"/>
          </a:xfrm>
          <a:prstGeom prst="line">
            <a:avLst/>
          </a:prstGeom>
          <a:ln cap="rnd" w="19050">
            <a:solidFill>
              <a:srgbClr val="FFFFFF"/>
            </a:solidFill>
            <a:prstDash val="solid"/>
            <a:headEnd type="none" len="sm" w="sm"/>
            <a:tailEnd type="none" len="sm" w="sm"/>
          </a:ln>
        </p:spPr>
      </p:sp>
      <p:sp>
        <p:nvSpPr>
          <p:cNvPr name="AutoShape 3" id="3"/>
          <p:cNvSpPr/>
          <p:nvPr/>
        </p:nvSpPr>
        <p:spPr>
          <a:xfrm flipH="true">
            <a:off x="17232981" y="889937"/>
            <a:ext cx="254522" cy="280428"/>
          </a:xfrm>
          <a:prstGeom prst="line">
            <a:avLst/>
          </a:prstGeom>
          <a:ln cap="rnd" w="19050">
            <a:solidFill>
              <a:srgbClr val="FFFFFF"/>
            </a:solidFill>
            <a:prstDash val="solid"/>
            <a:headEnd type="none" len="sm" w="sm"/>
            <a:tailEnd type="none" len="sm" w="sm"/>
          </a:ln>
        </p:spPr>
      </p:sp>
      <p:sp>
        <p:nvSpPr>
          <p:cNvPr name="AutoShape 4" id="4"/>
          <p:cNvSpPr/>
          <p:nvPr/>
        </p:nvSpPr>
        <p:spPr>
          <a:xfrm>
            <a:off x="16103960" y="1026679"/>
            <a:ext cx="376026" cy="0"/>
          </a:xfrm>
          <a:prstGeom prst="line">
            <a:avLst/>
          </a:prstGeom>
          <a:ln cap="rnd" w="19050">
            <a:solidFill>
              <a:srgbClr val="FFFFFF"/>
            </a:solidFill>
            <a:prstDash val="solid"/>
            <a:headEnd type="none" len="sm" w="sm"/>
            <a:tailEnd type="none" len="sm" w="sm"/>
          </a:ln>
        </p:spPr>
      </p:sp>
      <p:grpSp>
        <p:nvGrpSpPr>
          <p:cNvPr name="Group 5" id="5"/>
          <p:cNvGrpSpPr/>
          <p:nvPr/>
        </p:nvGrpSpPr>
        <p:grpSpPr>
          <a:xfrm rot="0">
            <a:off x="16708535" y="878109"/>
            <a:ext cx="288842" cy="292256"/>
            <a:chOff x="0" y="0"/>
            <a:chExt cx="76074" cy="76973"/>
          </a:xfrm>
        </p:grpSpPr>
        <p:sp>
          <p:nvSpPr>
            <p:cNvPr name="Freeform 6" id="6"/>
            <p:cNvSpPr/>
            <p:nvPr/>
          </p:nvSpPr>
          <p:spPr>
            <a:xfrm flipH="false" flipV="false" rot="0">
              <a:off x="0" y="0"/>
              <a:ext cx="76074" cy="76973"/>
            </a:xfrm>
            <a:custGeom>
              <a:avLst/>
              <a:gdLst/>
              <a:ahLst/>
              <a:cxnLst/>
              <a:rect r="r" b="b" t="t" l="l"/>
              <a:pathLst>
                <a:path h="76973" w="76074">
                  <a:moveTo>
                    <a:pt x="38037" y="0"/>
                  </a:moveTo>
                  <a:lnTo>
                    <a:pt x="38037" y="0"/>
                  </a:lnTo>
                  <a:cubicBezTo>
                    <a:pt x="59044" y="0"/>
                    <a:pt x="76074" y="17030"/>
                    <a:pt x="76074" y="38037"/>
                  </a:cubicBezTo>
                  <a:lnTo>
                    <a:pt x="76074" y="38936"/>
                  </a:lnTo>
                  <a:cubicBezTo>
                    <a:pt x="76074" y="59943"/>
                    <a:pt x="59044" y="76973"/>
                    <a:pt x="38037" y="76973"/>
                  </a:cubicBezTo>
                  <a:lnTo>
                    <a:pt x="38037" y="76973"/>
                  </a:lnTo>
                  <a:cubicBezTo>
                    <a:pt x="17030" y="76973"/>
                    <a:pt x="0" y="59943"/>
                    <a:pt x="0" y="38936"/>
                  </a:cubicBezTo>
                  <a:lnTo>
                    <a:pt x="0" y="38037"/>
                  </a:lnTo>
                  <a:cubicBezTo>
                    <a:pt x="0" y="17030"/>
                    <a:pt x="17030" y="0"/>
                    <a:pt x="38037" y="0"/>
                  </a:cubicBezTo>
                  <a:close/>
                </a:path>
              </a:pathLst>
            </a:custGeom>
            <a:solidFill>
              <a:srgbClr val="000000">
                <a:alpha val="0"/>
              </a:srgbClr>
            </a:solidFill>
            <a:ln w="28575" cap="sq">
              <a:solidFill>
                <a:srgbClr val="FFFFFF"/>
              </a:solidFill>
              <a:prstDash val="solid"/>
              <a:miter/>
            </a:ln>
          </p:spPr>
        </p:sp>
        <p:sp>
          <p:nvSpPr>
            <p:cNvPr name="TextBox 7" id="7"/>
            <p:cNvSpPr txBox="true"/>
            <p:nvPr/>
          </p:nvSpPr>
          <p:spPr>
            <a:xfrm>
              <a:off x="0" y="-38100"/>
              <a:ext cx="76074" cy="115073"/>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635426" y="608762"/>
            <a:ext cx="17262368" cy="1131278"/>
            <a:chOff x="0" y="0"/>
            <a:chExt cx="4546467" cy="297950"/>
          </a:xfrm>
        </p:grpSpPr>
        <p:sp>
          <p:nvSpPr>
            <p:cNvPr name="Freeform 9" id="9"/>
            <p:cNvSpPr/>
            <p:nvPr/>
          </p:nvSpPr>
          <p:spPr>
            <a:xfrm flipH="false" flipV="false" rot="0">
              <a:off x="0" y="0"/>
              <a:ext cx="4546467" cy="297950"/>
            </a:xfrm>
            <a:custGeom>
              <a:avLst/>
              <a:gdLst/>
              <a:ahLst/>
              <a:cxnLst/>
              <a:rect r="r" b="b" t="t" l="l"/>
              <a:pathLst>
                <a:path h="297950" w="4546467">
                  <a:moveTo>
                    <a:pt x="22873" y="0"/>
                  </a:moveTo>
                  <a:lnTo>
                    <a:pt x="4523595" y="0"/>
                  </a:lnTo>
                  <a:cubicBezTo>
                    <a:pt x="4529661" y="0"/>
                    <a:pt x="4535479" y="2410"/>
                    <a:pt x="4539768" y="6699"/>
                  </a:cubicBezTo>
                  <a:cubicBezTo>
                    <a:pt x="4544058" y="10989"/>
                    <a:pt x="4546467" y="16807"/>
                    <a:pt x="4546467" y="22873"/>
                  </a:cubicBezTo>
                  <a:lnTo>
                    <a:pt x="4546467" y="275077"/>
                  </a:lnTo>
                  <a:cubicBezTo>
                    <a:pt x="4546467" y="281143"/>
                    <a:pt x="4544058" y="286961"/>
                    <a:pt x="4539768" y="291250"/>
                  </a:cubicBezTo>
                  <a:cubicBezTo>
                    <a:pt x="4535479" y="295540"/>
                    <a:pt x="4529661" y="297950"/>
                    <a:pt x="4523595" y="297950"/>
                  </a:cubicBezTo>
                  <a:lnTo>
                    <a:pt x="22873" y="297950"/>
                  </a:lnTo>
                  <a:cubicBezTo>
                    <a:pt x="10240" y="297950"/>
                    <a:pt x="0" y="287709"/>
                    <a:pt x="0" y="275077"/>
                  </a:cubicBezTo>
                  <a:lnTo>
                    <a:pt x="0" y="22873"/>
                  </a:lnTo>
                  <a:cubicBezTo>
                    <a:pt x="0" y="10240"/>
                    <a:pt x="10240" y="0"/>
                    <a:pt x="22873" y="0"/>
                  </a:cubicBezTo>
                  <a:close/>
                </a:path>
              </a:pathLst>
            </a:custGeom>
            <a:solidFill>
              <a:srgbClr val="000000">
                <a:alpha val="0"/>
              </a:srgbClr>
            </a:solidFill>
            <a:ln w="19050" cap="rnd">
              <a:solidFill>
                <a:srgbClr val="FFFFFF"/>
              </a:solidFill>
              <a:prstDash val="solid"/>
              <a:round/>
            </a:ln>
          </p:spPr>
        </p:sp>
        <p:sp>
          <p:nvSpPr>
            <p:cNvPr name="TextBox 10" id="10"/>
            <p:cNvSpPr txBox="true"/>
            <p:nvPr/>
          </p:nvSpPr>
          <p:spPr>
            <a:xfrm>
              <a:off x="0" y="-38100"/>
              <a:ext cx="4546467" cy="336050"/>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5400000">
            <a:off x="3180045" y="-4713947"/>
            <a:ext cx="11927910" cy="18533220"/>
          </a:xfrm>
          <a:custGeom>
            <a:avLst/>
            <a:gdLst/>
            <a:ahLst/>
            <a:cxnLst/>
            <a:rect r="r" b="b" t="t" l="l"/>
            <a:pathLst>
              <a:path h="18533220" w="11927910">
                <a:moveTo>
                  <a:pt x="0" y="0"/>
                </a:moveTo>
                <a:lnTo>
                  <a:pt x="11927910" y="0"/>
                </a:lnTo>
                <a:lnTo>
                  <a:pt x="11927910" y="18533220"/>
                </a:lnTo>
                <a:lnTo>
                  <a:pt x="0" y="18533220"/>
                </a:lnTo>
                <a:lnTo>
                  <a:pt x="0" y="0"/>
                </a:lnTo>
                <a:close/>
              </a:path>
            </a:pathLst>
          </a:custGeom>
          <a:blipFill>
            <a:blip r:embed="rId2">
              <a:alphaModFix amt="50000"/>
            </a:blip>
            <a:stretch>
              <a:fillRect l="0" t="-7208" r="0" b="-7208"/>
            </a:stretch>
          </a:blipFill>
        </p:spPr>
      </p:sp>
      <p:sp>
        <p:nvSpPr>
          <p:cNvPr name="AutoShape 12" id="12"/>
          <p:cNvSpPr/>
          <p:nvPr/>
        </p:nvSpPr>
        <p:spPr>
          <a:xfrm>
            <a:off x="16005660" y="9799853"/>
            <a:ext cx="1892134" cy="0"/>
          </a:xfrm>
          <a:prstGeom prst="line">
            <a:avLst/>
          </a:prstGeom>
          <a:ln cap="flat" w="38100">
            <a:solidFill>
              <a:srgbClr val="FFFFFF"/>
            </a:solidFill>
            <a:prstDash val="solid"/>
            <a:headEnd type="none" len="sm" w="sm"/>
            <a:tailEnd type="arrow" len="sm" w="med"/>
          </a:ln>
        </p:spPr>
      </p:sp>
      <p:sp>
        <p:nvSpPr>
          <p:cNvPr name="TextBox 13" id="13"/>
          <p:cNvSpPr txBox="true"/>
          <p:nvPr/>
        </p:nvSpPr>
        <p:spPr>
          <a:xfrm rot="0">
            <a:off x="992852" y="3873860"/>
            <a:ext cx="11148536" cy="5384440"/>
          </a:xfrm>
          <a:prstGeom prst="rect">
            <a:avLst/>
          </a:prstGeom>
        </p:spPr>
        <p:txBody>
          <a:bodyPr anchor="t" rtlCol="false" tIns="0" lIns="0" bIns="0" rIns="0">
            <a:spAutoFit/>
          </a:bodyPr>
          <a:lstStyle/>
          <a:p>
            <a:pPr algn="l">
              <a:lnSpc>
                <a:spcPts val="3828"/>
              </a:lnSpc>
            </a:pPr>
            <a:r>
              <a:rPr lang="en-US" sz="2734">
                <a:solidFill>
                  <a:srgbClr val="FF5858"/>
                </a:solidFill>
                <a:latin typeface="Fira Code"/>
              </a:rPr>
              <a:t>Gəlin aşağıdakı massivi nəzərdən keçirək: (0, 1, 1, 2, 3, 5, 8, 13, 21, 34, 55, 89, 144, 233, 377, 610). Massivin uzunluğu 16-dır. Jump axtarışı atılacaq blok ölçüsünün 4 olduğunu fərz etməklə aşağıdakı addımlarla 55 dəyərini tapacaq.</a:t>
            </a:r>
          </a:p>
          <a:p>
            <a:pPr algn="l">
              <a:lnSpc>
                <a:spcPts val="3828"/>
              </a:lnSpc>
            </a:pPr>
            <a:r>
              <a:rPr lang="en-US" sz="2734">
                <a:solidFill>
                  <a:srgbClr val="FF5858"/>
                </a:solidFill>
                <a:latin typeface="Fira Code"/>
              </a:rPr>
              <a:t>ADDIM 1: İndeks 0-dan indeks 4-ə keçin;</a:t>
            </a:r>
          </a:p>
          <a:p>
            <a:pPr algn="l">
              <a:lnSpc>
                <a:spcPts val="3828"/>
              </a:lnSpc>
            </a:pPr>
            <a:r>
              <a:rPr lang="en-US" sz="2734">
                <a:solidFill>
                  <a:srgbClr val="FF5858"/>
                </a:solidFill>
                <a:latin typeface="Fira Code"/>
              </a:rPr>
              <a:t>ADDIM 2: İndeks 4-dən 8-ə keçin;</a:t>
            </a:r>
          </a:p>
          <a:p>
            <a:pPr algn="l">
              <a:lnSpc>
                <a:spcPts val="3828"/>
              </a:lnSpc>
            </a:pPr>
            <a:r>
              <a:rPr lang="en-US" sz="2734">
                <a:solidFill>
                  <a:srgbClr val="FF5858"/>
                </a:solidFill>
                <a:latin typeface="Fira Code"/>
              </a:rPr>
              <a:t>ADDIM 3: İndeks 8-dən 12-yə keçin;</a:t>
            </a:r>
          </a:p>
          <a:p>
            <a:pPr algn="l">
              <a:lnSpc>
                <a:spcPts val="3828"/>
              </a:lnSpc>
            </a:pPr>
            <a:r>
              <a:rPr lang="en-US" sz="2734">
                <a:solidFill>
                  <a:srgbClr val="FF5858"/>
                </a:solidFill>
                <a:latin typeface="Fira Code"/>
              </a:rPr>
              <a:t>ADDIM 4: İndeks 12-dəki element 55-dən böyük olduğundan, indeks 8-ə gəlmək üçün bir addım geri atılacağıq.</a:t>
            </a:r>
          </a:p>
          <a:p>
            <a:pPr algn="l" marL="0" indent="0" lvl="0">
              <a:lnSpc>
                <a:spcPts val="127"/>
              </a:lnSpc>
              <a:spcBef>
                <a:spcPct val="0"/>
              </a:spcBef>
            </a:pPr>
            <a:r>
              <a:rPr lang="en-US" sz="100">
                <a:solidFill>
                  <a:srgbClr val="FF5858"/>
                </a:solidFill>
                <a:latin typeface="Fira Code"/>
              </a:rPr>
              <a:t>ADDIM 5: 55 elementini əldə etmək üçün 8-ci indeksdən xətti axtarış aparın.</a:t>
            </a:r>
          </a:p>
        </p:txBody>
      </p:sp>
      <p:sp>
        <p:nvSpPr>
          <p:cNvPr name="Freeform 14" id="14"/>
          <p:cNvSpPr/>
          <p:nvPr/>
        </p:nvSpPr>
        <p:spPr>
          <a:xfrm flipH="false" flipV="false" rot="0">
            <a:off x="11698058" y="2866507"/>
            <a:ext cx="6093234" cy="6093234"/>
          </a:xfrm>
          <a:custGeom>
            <a:avLst/>
            <a:gdLst/>
            <a:ahLst/>
            <a:cxnLst/>
            <a:rect r="r" b="b" t="t" l="l"/>
            <a:pathLst>
              <a:path h="6093234" w="6093234">
                <a:moveTo>
                  <a:pt x="0" y="0"/>
                </a:moveTo>
                <a:lnTo>
                  <a:pt x="6093234" y="0"/>
                </a:lnTo>
                <a:lnTo>
                  <a:pt x="6093234" y="6093233"/>
                </a:lnTo>
                <a:lnTo>
                  <a:pt x="0" y="6093233"/>
                </a:lnTo>
                <a:lnTo>
                  <a:pt x="0" y="0"/>
                </a:lnTo>
                <a:close/>
              </a:path>
            </a:pathLst>
          </a:custGeom>
          <a:blipFill>
            <a:blip r:embed="rId3">
              <a:alphaModFix amt="38000"/>
              <a:extLst>
                <a:ext uri="{96DAC541-7B7A-43D3-8B79-37D633B846F1}">
                  <asvg:svgBlip xmlns:asvg="http://schemas.microsoft.com/office/drawing/2016/SVG/main" r:embed="rId4"/>
                </a:ext>
              </a:extLst>
            </a:blip>
            <a:stretch>
              <a:fillRect l="0" t="0" r="0" b="0"/>
            </a:stretch>
          </a:blipFill>
        </p:spPr>
      </p:sp>
      <p:sp>
        <p:nvSpPr>
          <p:cNvPr name="TextBox 15" id="15"/>
          <p:cNvSpPr txBox="true"/>
          <p:nvPr/>
        </p:nvSpPr>
        <p:spPr>
          <a:xfrm rot="0">
            <a:off x="635426" y="1839551"/>
            <a:ext cx="2781262" cy="1585742"/>
          </a:xfrm>
          <a:prstGeom prst="rect">
            <a:avLst/>
          </a:prstGeom>
        </p:spPr>
        <p:txBody>
          <a:bodyPr anchor="t" rtlCol="false" tIns="0" lIns="0" bIns="0" rIns="0">
            <a:spAutoFit/>
          </a:bodyPr>
          <a:lstStyle/>
          <a:p>
            <a:pPr algn="l" marL="0" indent="0" lvl="0">
              <a:lnSpc>
                <a:spcPts val="13081"/>
              </a:lnSpc>
              <a:spcBef>
                <a:spcPct val="0"/>
              </a:spcBef>
            </a:pPr>
            <a:r>
              <a:rPr lang="en-US" sz="9344">
                <a:solidFill>
                  <a:srgbClr val="7ED957"/>
                </a:solidFill>
                <a:latin typeface="Fira Code"/>
              </a:rPr>
              <a:t>{</a:t>
            </a:r>
            <a:r>
              <a:rPr lang="en-US" sz="9344">
                <a:solidFill>
                  <a:srgbClr val="AB81FF"/>
                </a:solidFill>
                <a:latin typeface="Fira Code"/>
              </a:rPr>
              <a:t>3</a:t>
            </a:r>
            <a:r>
              <a:rPr lang="en-US" sz="9344">
                <a:solidFill>
                  <a:srgbClr val="7ED957"/>
                </a:solidFill>
                <a:latin typeface="Fira Code"/>
              </a:rPr>
              <a:t>}</a:t>
            </a:r>
          </a:p>
        </p:txBody>
      </p:sp>
      <p:sp>
        <p:nvSpPr>
          <p:cNvPr name="TextBox 16" id="16"/>
          <p:cNvSpPr txBox="true"/>
          <p:nvPr/>
        </p:nvSpPr>
        <p:spPr>
          <a:xfrm rot="0">
            <a:off x="3416687" y="1932654"/>
            <a:ext cx="10732412" cy="1409062"/>
          </a:xfrm>
          <a:prstGeom prst="rect">
            <a:avLst/>
          </a:prstGeom>
        </p:spPr>
        <p:txBody>
          <a:bodyPr anchor="t" rtlCol="false" tIns="0" lIns="0" bIns="0" rIns="0">
            <a:spAutoFit/>
          </a:bodyPr>
          <a:lstStyle/>
          <a:p>
            <a:pPr algn="l" marL="0" indent="0" lvl="0">
              <a:lnSpc>
                <a:spcPts val="11522"/>
              </a:lnSpc>
              <a:spcBef>
                <a:spcPct val="0"/>
              </a:spcBef>
            </a:pPr>
            <a:r>
              <a:rPr lang="en-US" sz="8230">
                <a:solidFill>
                  <a:srgbClr val="FF5858"/>
                </a:solidFill>
                <a:latin typeface="Fira Code"/>
              </a:rPr>
              <a:t>Örnək</a:t>
            </a:r>
          </a:p>
        </p:txBody>
      </p:sp>
      <p:sp>
        <p:nvSpPr>
          <p:cNvPr name="TextBox 17" id="17"/>
          <p:cNvSpPr txBox="true"/>
          <p:nvPr/>
        </p:nvSpPr>
        <p:spPr>
          <a:xfrm rot="0">
            <a:off x="1028700" y="971550"/>
            <a:ext cx="6881826" cy="481330"/>
          </a:xfrm>
          <a:prstGeom prst="rect">
            <a:avLst/>
          </a:prstGeom>
        </p:spPr>
        <p:txBody>
          <a:bodyPr anchor="t" rtlCol="false" tIns="0" lIns="0" bIns="0" rIns="0">
            <a:spAutoFit/>
          </a:bodyPr>
          <a:lstStyle/>
          <a:p>
            <a:pPr algn="ctr">
              <a:lnSpc>
                <a:spcPts val="3920"/>
              </a:lnSpc>
            </a:pPr>
            <a:r>
              <a:rPr lang="en-US" sz="2800">
                <a:solidFill>
                  <a:srgbClr val="38B6FF"/>
                </a:solidFill>
                <a:latin typeface="Fira Code"/>
              </a:rPr>
              <a:t>&lt;Jump search&gt;</a:t>
            </a:r>
            <a:r>
              <a:rPr lang="en-US" sz="2800">
                <a:solidFill>
                  <a:srgbClr val="FFFFFF"/>
                </a:solidFill>
                <a:latin typeface="Fira Code"/>
              </a:rPr>
              <a:t>           </a:t>
            </a:r>
            <a:r>
              <a:rPr lang="en-US" sz="2800">
                <a:solidFill>
                  <a:srgbClr val="AB81FF"/>
                </a:solidFill>
                <a:latin typeface="Fira Code"/>
              </a:rPr>
              <a:t>&lt;PB201&gt;</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4478813"/>
            <a:ext cx="5015225" cy="836755"/>
            <a:chOff x="0" y="0"/>
            <a:chExt cx="1320882" cy="220380"/>
          </a:xfrm>
        </p:grpSpPr>
        <p:sp>
          <p:nvSpPr>
            <p:cNvPr name="Freeform 3" id="3"/>
            <p:cNvSpPr/>
            <p:nvPr/>
          </p:nvSpPr>
          <p:spPr>
            <a:xfrm flipH="false" flipV="false" rot="0">
              <a:off x="0" y="0"/>
              <a:ext cx="1320882" cy="220380"/>
            </a:xfrm>
            <a:custGeom>
              <a:avLst/>
              <a:gdLst/>
              <a:ahLst/>
              <a:cxnLst/>
              <a:rect r="r" b="b" t="t" l="l"/>
              <a:pathLst>
                <a:path h="220380" w="1320882">
                  <a:moveTo>
                    <a:pt x="29330" y="0"/>
                  </a:moveTo>
                  <a:lnTo>
                    <a:pt x="1291552" y="0"/>
                  </a:lnTo>
                  <a:cubicBezTo>
                    <a:pt x="1299331" y="0"/>
                    <a:pt x="1306791" y="3090"/>
                    <a:pt x="1312292" y="8591"/>
                  </a:cubicBezTo>
                  <a:cubicBezTo>
                    <a:pt x="1317792" y="14091"/>
                    <a:pt x="1320882" y="21551"/>
                    <a:pt x="1320882" y="29330"/>
                  </a:cubicBezTo>
                  <a:lnTo>
                    <a:pt x="1320882" y="191050"/>
                  </a:lnTo>
                  <a:cubicBezTo>
                    <a:pt x="1320882" y="207248"/>
                    <a:pt x="1307751" y="220380"/>
                    <a:pt x="1291552" y="220380"/>
                  </a:cubicBezTo>
                  <a:lnTo>
                    <a:pt x="29330" y="220380"/>
                  </a:lnTo>
                  <a:cubicBezTo>
                    <a:pt x="13131" y="220380"/>
                    <a:pt x="0" y="207248"/>
                    <a:pt x="0" y="191050"/>
                  </a:cubicBezTo>
                  <a:lnTo>
                    <a:pt x="0" y="29330"/>
                  </a:lnTo>
                  <a:cubicBezTo>
                    <a:pt x="0" y="13131"/>
                    <a:pt x="13131" y="0"/>
                    <a:pt x="29330" y="0"/>
                  </a:cubicBezTo>
                  <a:close/>
                </a:path>
              </a:pathLst>
            </a:custGeom>
            <a:solidFill>
              <a:srgbClr val="FFC535"/>
            </a:solidFill>
          </p:spPr>
        </p:sp>
        <p:sp>
          <p:nvSpPr>
            <p:cNvPr name="TextBox 4" id="4"/>
            <p:cNvSpPr txBox="true"/>
            <p:nvPr/>
          </p:nvSpPr>
          <p:spPr>
            <a:xfrm>
              <a:off x="0" y="-38100"/>
              <a:ext cx="1320882" cy="25848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5400000">
            <a:off x="2567947" y="-5284896"/>
            <a:ext cx="12814149" cy="19910232"/>
          </a:xfrm>
          <a:custGeom>
            <a:avLst/>
            <a:gdLst/>
            <a:ahLst/>
            <a:cxnLst/>
            <a:rect r="r" b="b" t="t" l="l"/>
            <a:pathLst>
              <a:path h="19910232" w="12814149">
                <a:moveTo>
                  <a:pt x="0" y="0"/>
                </a:moveTo>
                <a:lnTo>
                  <a:pt x="12814149" y="0"/>
                </a:lnTo>
                <a:lnTo>
                  <a:pt x="12814149" y="19910232"/>
                </a:lnTo>
                <a:lnTo>
                  <a:pt x="0" y="19910232"/>
                </a:lnTo>
                <a:lnTo>
                  <a:pt x="0" y="0"/>
                </a:lnTo>
                <a:close/>
              </a:path>
            </a:pathLst>
          </a:custGeom>
          <a:blipFill>
            <a:blip r:embed="rId2">
              <a:alphaModFix amt="50000"/>
            </a:blip>
            <a:stretch>
              <a:fillRect l="0" t="-7208" r="0" b="-7208"/>
            </a:stretch>
          </a:blipFill>
        </p:spPr>
      </p:sp>
      <p:grpSp>
        <p:nvGrpSpPr>
          <p:cNvPr name="Group 6" id="6"/>
          <p:cNvGrpSpPr/>
          <p:nvPr/>
        </p:nvGrpSpPr>
        <p:grpSpPr>
          <a:xfrm rot="0">
            <a:off x="635426" y="606641"/>
            <a:ext cx="17262368" cy="844118"/>
            <a:chOff x="0" y="0"/>
            <a:chExt cx="4546467" cy="222319"/>
          </a:xfrm>
        </p:grpSpPr>
        <p:sp>
          <p:nvSpPr>
            <p:cNvPr name="Freeform 7" id="7"/>
            <p:cNvSpPr/>
            <p:nvPr/>
          </p:nvSpPr>
          <p:spPr>
            <a:xfrm flipH="false" flipV="false" rot="0">
              <a:off x="0" y="0"/>
              <a:ext cx="4546467" cy="222319"/>
            </a:xfrm>
            <a:custGeom>
              <a:avLst/>
              <a:gdLst/>
              <a:ahLst/>
              <a:cxnLst/>
              <a:rect r="r" b="b" t="t" l="l"/>
              <a:pathLst>
                <a:path h="222319" w="4546467">
                  <a:moveTo>
                    <a:pt x="22873" y="0"/>
                  </a:moveTo>
                  <a:lnTo>
                    <a:pt x="4523595" y="0"/>
                  </a:lnTo>
                  <a:cubicBezTo>
                    <a:pt x="4529661" y="0"/>
                    <a:pt x="4535479" y="2410"/>
                    <a:pt x="4539768" y="6699"/>
                  </a:cubicBezTo>
                  <a:cubicBezTo>
                    <a:pt x="4544058" y="10989"/>
                    <a:pt x="4546467" y="16807"/>
                    <a:pt x="4546467" y="22873"/>
                  </a:cubicBezTo>
                  <a:lnTo>
                    <a:pt x="4546467" y="199446"/>
                  </a:lnTo>
                  <a:cubicBezTo>
                    <a:pt x="4546467" y="212079"/>
                    <a:pt x="4536227" y="222319"/>
                    <a:pt x="4523595" y="222319"/>
                  </a:cubicBezTo>
                  <a:lnTo>
                    <a:pt x="22873" y="222319"/>
                  </a:lnTo>
                  <a:cubicBezTo>
                    <a:pt x="10240" y="222319"/>
                    <a:pt x="0" y="212079"/>
                    <a:pt x="0" y="199446"/>
                  </a:cubicBezTo>
                  <a:lnTo>
                    <a:pt x="0" y="22873"/>
                  </a:lnTo>
                  <a:cubicBezTo>
                    <a:pt x="0" y="10240"/>
                    <a:pt x="10240" y="0"/>
                    <a:pt x="22873" y="0"/>
                  </a:cubicBezTo>
                  <a:close/>
                </a:path>
              </a:pathLst>
            </a:custGeom>
            <a:solidFill>
              <a:srgbClr val="000000">
                <a:alpha val="0"/>
              </a:srgbClr>
            </a:solidFill>
            <a:ln w="19050" cap="rnd">
              <a:solidFill>
                <a:srgbClr val="FFFFFF"/>
              </a:solidFill>
              <a:prstDash val="solid"/>
              <a:round/>
            </a:ln>
          </p:spPr>
        </p:sp>
        <p:sp>
          <p:nvSpPr>
            <p:cNvPr name="TextBox 8" id="8"/>
            <p:cNvSpPr txBox="true"/>
            <p:nvPr/>
          </p:nvSpPr>
          <p:spPr>
            <a:xfrm>
              <a:off x="0" y="-38100"/>
              <a:ext cx="4546467" cy="260419"/>
            </a:xfrm>
            <a:prstGeom prst="rect">
              <a:avLst/>
            </a:prstGeom>
          </p:spPr>
          <p:txBody>
            <a:bodyPr anchor="ctr" rtlCol="false" tIns="50800" lIns="50800" bIns="50800" rIns="50800"/>
            <a:lstStyle/>
            <a:p>
              <a:pPr algn="ctr">
                <a:lnSpc>
                  <a:spcPts val="2659"/>
                </a:lnSpc>
              </a:pPr>
            </a:p>
          </p:txBody>
        </p:sp>
      </p:grpSp>
      <p:sp>
        <p:nvSpPr>
          <p:cNvPr name="AutoShape 9" id="9"/>
          <p:cNvSpPr/>
          <p:nvPr/>
        </p:nvSpPr>
        <p:spPr>
          <a:xfrm>
            <a:off x="17232981" y="882994"/>
            <a:ext cx="263224" cy="287371"/>
          </a:xfrm>
          <a:prstGeom prst="line">
            <a:avLst/>
          </a:prstGeom>
          <a:ln cap="rnd" w="19050">
            <a:solidFill>
              <a:srgbClr val="FFFFFF"/>
            </a:solidFill>
            <a:prstDash val="solid"/>
            <a:headEnd type="none" len="sm" w="sm"/>
            <a:tailEnd type="none" len="sm" w="sm"/>
          </a:ln>
        </p:spPr>
      </p:sp>
      <p:sp>
        <p:nvSpPr>
          <p:cNvPr name="AutoShape 10" id="10"/>
          <p:cNvSpPr/>
          <p:nvPr/>
        </p:nvSpPr>
        <p:spPr>
          <a:xfrm flipH="true">
            <a:off x="17232981" y="889937"/>
            <a:ext cx="254522" cy="280428"/>
          </a:xfrm>
          <a:prstGeom prst="line">
            <a:avLst/>
          </a:prstGeom>
          <a:ln cap="rnd" w="19050">
            <a:solidFill>
              <a:srgbClr val="FFFFFF"/>
            </a:solidFill>
            <a:prstDash val="solid"/>
            <a:headEnd type="none" len="sm" w="sm"/>
            <a:tailEnd type="none" len="sm" w="sm"/>
          </a:ln>
        </p:spPr>
      </p:sp>
      <p:sp>
        <p:nvSpPr>
          <p:cNvPr name="AutoShape 11" id="11"/>
          <p:cNvSpPr/>
          <p:nvPr/>
        </p:nvSpPr>
        <p:spPr>
          <a:xfrm>
            <a:off x="16103960" y="1026679"/>
            <a:ext cx="376026" cy="0"/>
          </a:xfrm>
          <a:prstGeom prst="line">
            <a:avLst/>
          </a:prstGeom>
          <a:ln cap="rnd" w="19050">
            <a:solidFill>
              <a:srgbClr val="FFFFFF"/>
            </a:solidFill>
            <a:prstDash val="solid"/>
            <a:headEnd type="none" len="sm" w="sm"/>
            <a:tailEnd type="none" len="sm" w="sm"/>
          </a:ln>
        </p:spPr>
      </p:sp>
      <p:grpSp>
        <p:nvGrpSpPr>
          <p:cNvPr name="Group 12" id="12"/>
          <p:cNvGrpSpPr/>
          <p:nvPr/>
        </p:nvGrpSpPr>
        <p:grpSpPr>
          <a:xfrm rot="0">
            <a:off x="16708535" y="878109"/>
            <a:ext cx="288842" cy="292256"/>
            <a:chOff x="0" y="0"/>
            <a:chExt cx="76074" cy="76973"/>
          </a:xfrm>
        </p:grpSpPr>
        <p:sp>
          <p:nvSpPr>
            <p:cNvPr name="Freeform 13" id="13"/>
            <p:cNvSpPr/>
            <p:nvPr/>
          </p:nvSpPr>
          <p:spPr>
            <a:xfrm flipH="false" flipV="false" rot="0">
              <a:off x="0" y="0"/>
              <a:ext cx="76074" cy="76973"/>
            </a:xfrm>
            <a:custGeom>
              <a:avLst/>
              <a:gdLst/>
              <a:ahLst/>
              <a:cxnLst/>
              <a:rect r="r" b="b" t="t" l="l"/>
              <a:pathLst>
                <a:path h="76973" w="76074">
                  <a:moveTo>
                    <a:pt x="38037" y="0"/>
                  </a:moveTo>
                  <a:lnTo>
                    <a:pt x="38037" y="0"/>
                  </a:lnTo>
                  <a:cubicBezTo>
                    <a:pt x="59044" y="0"/>
                    <a:pt x="76074" y="17030"/>
                    <a:pt x="76074" y="38037"/>
                  </a:cubicBezTo>
                  <a:lnTo>
                    <a:pt x="76074" y="38936"/>
                  </a:lnTo>
                  <a:cubicBezTo>
                    <a:pt x="76074" y="59943"/>
                    <a:pt x="59044" y="76973"/>
                    <a:pt x="38037" y="76973"/>
                  </a:cubicBezTo>
                  <a:lnTo>
                    <a:pt x="38037" y="76973"/>
                  </a:lnTo>
                  <a:cubicBezTo>
                    <a:pt x="17030" y="76973"/>
                    <a:pt x="0" y="59943"/>
                    <a:pt x="0" y="38936"/>
                  </a:cubicBezTo>
                  <a:lnTo>
                    <a:pt x="0" y="38037"/>
                  </a:lnTo>
                  <a:cubicBezTo>
                    <a:pt x="0" y="17030"/>
                    <a:pt x="17030" y="0"/>
                    <a:pt x="38037" y="0"/>
                  </a:cubicBezTo>
                  <a:close/>
                </a:path>
              </a:pathLst>
            </a:custGeom>
            <a:solidFill>
              <a:srgbClr val="000000">
                <a:alpha val="0"/>
              </a:srgbClr>
            </a:solidFill>
            <a:ln w="28575" cap="sq">
              <a:solidFill>
                <a:srgbClr val="FFFFFF"/>
              </a:solidFill>
              <a:prstDash val="solid"/>
              <a:miter/>
            </a:ln>
          </p:spPr>
        </p:sp>
        <p:sp>
          <p:nvSpPr>
            <p:cNvPr name="TextBox 14" id="14"/>
            <p:cNvSpPr txBox="true"/>
            <p:nvPr/>
          </p:nvSpPr>
          <p:spPr>
            <a:xfrm>
              <a:off x="0" y="-38100"/>
              <a:ext cx="76074" cy="115073"/>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028700" y="759460"/>
            <a:ext cx="7629554" cy="481330"/>
          </a:xfrm>
          <a:prstGeom prst="rect">
            <a:avLst/>
          </a:prstGeom>
        </p:spPr>
        <p:txBody>
          <a:bodyPr anchor="t" rtlCol="false" tIns="0" lIns="0" bIns="0" rIns="0">
            <a:spAutoFit/>
          </a:bodyPr>
          <a:lstStyle/>
          <a:p>
            <a:pPr algn="ctr">
              <a:lnSpc>
                <a:spcPts val="3920"/>
              </a:lnSpc>
            </a:pPr>
            <a:r>
              <a:rPr lang="en-US" sz="2800">
                <a:solidFill>
                  <a:srgbClr val="38B6FF"/>
                </a:solidFill>
                <a:latin typeface="Fira Code"/>
              </a:rPr>
              <a:t>&lt;Jump search&gt;</a:t>
            </a:r>
            <a:r>
              <a:rPr lang="en-US" sz="2800">
                <a:solidFill>
                  <a:srgbClr val="FFFFFF"/>
                </a:solidFill>
                <a:latin typeface="Fira Code"/>
              </a:rPr>
              <a:t>           </a:t>
            </a:r>
            <a:r>
              <a:rPr lang="en-US" sz="2800">
                <a:solidFill>
                  <a:srgbClr val="AB81FF"/>
                </a:solidFill>
                <a:latin typeface="Fira Code"/>
              </a:rPr>
              <a:t>&lt;PB201&gt;</a:t>
            </a:r>
          </a:p>
        </p:txBody>
      </p:sp>
      <p:sp>
        <p:nvSpPr>
          <p:cNvPr name="TextBox 16" id="16"/>
          <p:cNvSpPr txBox="true"/>
          <p:nvPr/>
        </p:nvSpPr>
        <p:spPr>
          <a:xfrm rot="0">
            <a:off x="1028700" y="2265230"/>
            <a:ext cx="14398350" cy="1252126"/>
          </a:xfrm>
          <a:prstGeom prst="rect">
            <a:avLst/>
          </a:prstGeom>
        </p:spPr>
        <p:txBody>
          <a:bodyPr anchor="t" rtlCol="false" tIns="0" lIns="0" bIns="0" rIns="0">
            <a:spAutoFit/>
          </a:bodyPr>
          <a:lstStyle/>
          <a:p>
            <a:pPr algn="l" marL="0" indent="0" lvl="0">
              <a:lnSpc>
                <a:spcPts val="10260"/>
              </a:lnSpc>
              <a:spcBef>
                <a:spcPct val="0"/>
              </a:spcBef>
            </a:pPr>
            <a:r>
              <a:rPr lang="en-US" sz="7328">
                <a:solidFill>
                  <a:srgbClr val="FF5858"/>
                </a:solidFill>
                <a:latin typeface="Fira Code"/>
              </a:rPr>
              <a:t>Müqayisə</a:t>
            </a:r>
          </a:p>
        </p:txBody>
      </p:sp>
      <p:sp>
        <p:nvSpPr>
          <p:cNvPr name="TextBox 17" id="17"/>
          <p:cNvSpPr txBox="true"/>
          <p:nvPr/>
        </p:nvSpPr>
        <p:spPr>
          <a:xfrm rot="0">
            <a:off x="1382666" y="4650832"/>
            <a:ext cx="4307293" cy="437330"/>
          </a:xfrm>
          <a:prstGeom prst="rect">
            <a:avLst/>
          </a:prstGeom>
        </p:spPr>
        <p:txBody>
          <a:bodyPr anchor="t" rtlCol="false" tIns="0" lIns="0" bIns="0" rIns="0">
            <a:spAutoFit/>
          </a:bodyPr>
          <a:lstStyle/>
          <a:p>
            <a:pPr algn="l" marL="0" indent="0" lvl="0">
              <a:lnSpc>
                <a:spcPts val="3688"/>
              </a:lnSpc>
              <a:spcBef>
                <a:spcPct val="0"/>
              </a:spcBef>
            </a:pPr>
            <a:r>
              <a:rPr lang="en-US" sz="2634">
                <a:solidFill>
                  <a:srgbClr val="FF5858"/>
                </a:solidFill>
                <a:latin typeface="Fira Code"/>
              </a:rPr>
              <a:t>Hansı daha yaxşıdır?</a:t>
            </a:r>
          </a:p>
        </p:txBody>
      </p:sp>
      <p:sp>
        <p:nvSpPr>
          <p:cNvPr name="TextBox 18" id="18"/>
          <p:cNvSpPr txBox="true"/>
          <p:nvPr/>
        </p:nvSpPr>
        <p:spPr>
          <a:xfrm rot="0">
            <a:off x="1028700" y="5481991"/>
            <a:ext cx="7890909" cy="3106816"/>
          </a:xfrm>
          <a:prstGeom prst="rect">
            <a:avLst/>
          </a:prstGeom>
        </p:spPr>
        <p:txBody>
          <a:bodyPr anchor="t" rtlCol="false" tIns="0" lIns="0" bIns="0" rIns="0">
            <a:spAutoFit/>
          </a:bodyPr>
          <a:lstStyle/>
          <a:p>
            <a:pPr algn="l">
              <a:lnSpc>
                <a:spcPts val="3583"/>
              </a:lnSpc>
            </a:pPr>
            <a:r>
              <a:rPr lang="en-US" sz="2559">
                <a:solidFill>
                  <a:srgbClr val="7ED957"/>
                </a:solidFill>
                <a:latin typeface="Fira Code"/>
              </a:rPr>
              <a:t>Xətti və ikili axtarışla müqayisədə performans:</a:t>
            </a:r>
          </a:p>
          <a:p>
            <a:pPr algn="l">
              <a:lnSpc>
                <a:spcPts val="3583"/>
              </a:lnSpc>
            </a:pPr>
            <a:r>
              <a:rPr lang="en-US" sz="2559">
                <a:solidFill>
                  <a:srgbClr val="7ED957"/>
                </a:solidFill>
                <a:latin typeface="Fira Code"/>
              </a:rPr>
              <a:t>Əgər onu xətti və ikili axtarışla müqayisə etsək, onda o, xətti axtarışdan yaxşıdır, lakin ikili axtarışdan yaxşı deyil.</a:t>
            </a:r>
          </a:p>
          <a:p>
            <a:pPr algn="l" marL="0" indent="0" lvl="0">
              <a:lnSpc>
                <a:spcPts val="3583"/>
              </a:lnSpc>
              <a:spcBef>
                <a:spcPct val="0"/>
              </a:spcBef>
            </a:pPr>
          </a:p>
        </p:txBody>
      </p:sp>
      <p:sp>
        <p:nvSpPr>
          <p:cNvPr name="TextBox 19" id="19"/>
          <p:cNvSpPr txBox="true"/>
          <p:nvPr/>
        </p:nvSpPr>
        <p:spPr>
          <a:xfrm rot="0">
            <a:off x="1028700" y="8177730"/>
            <a:ext cx="8057687" cy="1316101"/>
          </a:xfrm>
          <a:prstGeom prst="rect">
            <a:avLst/>
          </a:prstGeom>
        </p:spPr>
        <p:txBody>
          <a:bodyPr anchor="t" rtlCol="false" tIns="0" lIns="0" bIns="0" rIns="0">
            <a:spAutoFit/>
          </a:bodyPr>
          <a:lstStyle/>
          <a:p>
            <a:pPr algn="l">
              <a:lnSpc>
                <a:spcPts val="3584"/>
              </a:lnSpc>
            </a:pPr>
            <a:r>
              <a:rPr lang="en-US" sz="2560">
                <a:solidFill>
                  <a:srgbClr val="FF5757"/>
                </a:solidFill>
                <a:latin typeface="Fira Code"/>
              </a:rPr>
              <a:t>Performans olaraq belə izah etmək olar :</a:t>
            </a:r>
          </a:p>
          <a:p>
            <a:pPr algn="l" marL="0" indent="0" lvl="0">
              <a:lnSpc>
                <a:spcPts val="3584"/>
              </a:lnSpc>
              <a:spcBef>
                <a:spcPct val="0"/>
              </a:spcBef>
            </a:pPr>
            <a:r>
              <a:rPr lang="en-US" sz="2560">
                <a:solidFill>
                  <a:srgbClr val="AB81FF"/>
                </a:solidFill>
                <a:latin typeface="Fira Code"/>
              </a:rPr>
              <a:t>linear search  &lt;  jump search  &lt;  binary search</a:t>
            </a:r>
          </a:p>
        </p:txBody>
      </p:sp>
      <p:sp>
        <p:nvSpPr>
          <p:cNvPr name="AutoShape 20" id="20"/>
          <p:cNvSpPr/>
          <p:nvPr/>
        </p:nvSpPr>
        <p:spPr>
          <a:xfrm>
            <a:off x="16005660" y="9799853"/>
            <a:ext cx="1892134" cy="0"/>
          </a:xfrm>
          <a:prstGeom prst="line">
            <a:avLst/>
          </a:prstGeom>
          <a:ln cap="flat" w="38100">
            <a:solidFill>
              <a:srgbClr val="FFFFFF"/>
            </a:solidFill>
            <a:prstDash val="solid"/>
            <a:headEnd type="none" len="sm" w="sm"/>
            <a:tailEnd type="arrow" len="sm" w="med"/>
          </a:ln>
        </p:spPr>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true" rot="-5400000">
            <a:off x="3302655" y="-3708842"/>
            <a:ext cx="11927910" cy="18533220"/>
          </a:xfrm>
          <a:custGeom>
            <a:avLst/>
            <a:gdLst/>
            <a:ahLst/>
            <a:cxnLst/>
            <a:rect r="r" b="b" t="t" l="l"/>
            <a:pathLst>
              <a:path h="18533220" w="11927910">
                <a:moveTo>
                  <a:pt x="11927910" y="18533220"/>
                </a:moveTo>
                <a:lnTo>
                  <a:pt x="0" y="18533220"/>
                </a:lnTo>
                <a:lnTo>
                  <a:pt x="0" y="0"/>
                </a:lnTo>
                <a:lnTo>
                  <a:pt x="11927910" y="0"/>
                </a:lnTo>
                <a:lnTo>
                  <a:pt x="11927910" y="18533220"/>
                </a:lnTo>
                <a:close/>
              </a:path>
            </a:pathLst>
          </a:custGeom>
          <a:blipFill>
            <a:blip r:embed="rId2">
              <a:alphaModFix amt="50000"/>
            </a:blip>
            <a:stretch>
              <a:fillRect l="0" t="-7208" r="0" b="-7208"/>
            </a:stretch>
          </a:blipFill>
        </p:spPr>
      </p:sp>
      <p:sp>
        <p:nvSpPr>
          <p:cNvPr name="TextBox 3" id="3"/>
          <p:cNvSpPr txBox="true"/>
          <p:nvPr/>
        </p:nvSpPr>
        <p:spPr>
          <a:xfrm rot="0">
            <a:off x="1028700" y="767865"/>
            <a:ext cx="5653561" cy="1252126"/>
          </a:xfrm>
          <a:prstGeom prst="rect">
            <a:avLst/>
          </a:prstGeom>
        </p:spPr>
        <p:txBody>
          <a:bodyPr anchor="t" rtlCol="false" tIns="0" lIns="0" bIns="0" rIns="0">
            <a:spAutoFit/>
          </a:bodyPr>
          <a:lstStyle/>
          <a:p>
            <a:pPr algn="l" marL="0" indent="0" lvl="0">
              <a:lnSpc>
                <a:spcPts val="10260"/>
              </a:lnSpc>
              <a:spcBef>
                <a:spcPct val="0"/>
              </a:spcBef>
            </a:pPr>
            <a:r>
              <a:rPr lang="en-US" sz="7328">
                <a:solidFill>
                  <a:srgbClr val="FF5858"/>
                </a:solidFill>
                <a:latin typeface="Fira Code"/>
              </a:rPr>
              <a:t>Mənbələr :</a:t>
            </a:r>
          </a:p>
        </p:txBody>
      </p:sp>
      <p:sp>
        <p:nvSpPr>
          <p:cNvPr name="TextBox 4" id="4"/>
          <p:cNvSpPr txBox="true"/>
          <p:nvPr/>
        </p:nvSpPr>
        <p:spPr>
          <a:xfrm rot="0">
            <a:off x="1028700" y="2470387"/>
            <a:ext cx="7098727" cy="790786"/>
          </a:xfrm>
          <a:prstGeom prst="rect">
            <a:avLst/>
          </a:prstGeom>
        </p:spPr>
        <p:txBody>
          <a:bodyPr anchor="t" rtlCol="false" tIns="0" lIns="0" bIns="0" rIns="0">
            <a:spAutoFit/>
          </a:bodyPr>
          <a:lstStyle/>
          <a:p>
            <a:pPr algn="l">
              <a:lnSpc>
                <a:spcPts val="3196"/>
              </a:lnSpc>
            </a:pPr>
            <a:r>
              <a:rPr lang="en-US" sz="2458">
                <a:solidFill>
                  <a:srgbClr val="FF5858"/>
                </a:solidFill>
                <a:latin typeface="Fira Code"/>
              </a:rPr>
              <a:t>Prezentasiyada işlənilən məlumatların mənbələri aşağıda qeyd olunmuşdur :</a:t>
            </a:r>
          </a:p>
        </p:txBody>
      </p:sp>
      <p:sp>
        <p:nvSpPr>
          <p:cNvPr name="TextBox 5" id="5"/>
          <p:cNvSpPr txBox="true"/>
          <p:nvPr/>
        </p:nvSpPr>
        <p:spPr>
          <a:xfrm rot="0">
            <a:off x="1028700" y="3708848"/>
            <a:ext cx="7098727" cy="787924"/>
          </a:xfrm>
          <a:prstGeom prst="rect">
            <a:avLst/>
          </a:prstGeom>
        </p:spPr>
        <p:txBody>
          <a:bodyPr anchor="t" rtlCol="false" tIns="0" lIns="0" bIns="0" rIns="0">
            <a:spAutoFit/>
          </a:bodyPr>
          <a:lstStyle/>
          <a:p>
            <a:pPr algn="l">
              <a:lnSpc>
                <a:spcPts val="3196"/>
              </a:lnSpc>
            </a:pPr>
            <a:r>
              <a:rPr lang="en-US" sz="2458" u="sng">
                <a:solidFill>
                  <a:srgbClr val="FF5858"/>
                </a:solidFill>
                <a:latin typeface="Fira Code"/>
                <a:hlinkClick r:id="rId3" tooltip="https://www.geeksforgeeks.org/jump-search/"/>
              </a:rPr>
              <a:t>https://www.geeksforgeeks.org/jump-search/</a:t>
            </a:r>
          </a:p>
        </p:txBody>
      </p:sp>
      <p:sp>
        <p:nvSpPr>
          <p:cNvPr name="TextBox 6" id="6"/>
          <p:cNvSpPr txBox="true"/>
          <p:nvPr/>
        </p:nvSpPr>
        <p:spPr>
          <a:xfrm rot="0">
            <a:off x="1028700" y="5154281"/>
            <a:ext cx="7098727" cy="787924"/>
          </a:xfrm>
          <a:prstGeom prst="rect">
            <a:avLst/>
          </a:prstGeom>
        </p:spPr>
        <p:txBody>
          <a:bodyPr anchor="t" rtlCol="false" tIns="0" lIns="0" bIns="0" rIns="0">
            <a:spAutoFit/>
          </a:bodyPr>
          <a:lstStyle/>
          <a:p>
            <a:pPr algn="l">
              <a:lnSpc>
                <a:spcPts val="3196"/>
              </a:lnSpc>
            </a:pPr>
            <a:r>
              <a:rPr lang="en-US" sz="2458" u="sng">
                <a:solidFill>
                  <a:srgbClr val="FF5858"/>
                </a:solidFill>
                <a:latin typeface="Fira Code"/>
                <a:hlinkClick r:id="rId4" tooltip="https://en.wikipedia.org/wiki/Jump_search"/>
              </a:rPr>
              <a:t>https://en.wikipedia.org/wiki/Jump_search</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7812" r="0" b="7812"/>
            <a:stretch>
              <a:fillRect/>
            </a:stretch>
          </p:blipFill>
          <p:spPr>
            <a:xfrm flipH="false" flipV="false">
              <a:off x="0" y="0"/>
              <a:ext cx="24384000" cy="13716000"/>
            </a:xfrm>
            <a:prstGeom prst="rect">
              <a:avLst/>
            </a:prstGeom>
          </p:spPr>
        </p:pic>
      </p:grpSp>
      <p:sp>
        <p:nvSpPr>
          <p:cNvPr name="Freeform 4" id="4"/>
          <p:cNvSpPr/>
          <p:nvPr/>
        </p:nvSpPr>
        <p:spPr>
          <a:xfrm flipH="true" flipV="true" rot="-5400000">
            <a:off x="3302655" y="-3708842"/>
            <a:ext cx="11927910" cy="18533220"/>
          </a:xfrm>
          <a:custGeom>
            <a:avLst/>
            <a:gdLst/>
            <a:ahLst/>
            <a:cxnLst/>
            <a:rect r="r" b="b" t="t" l="l"/>
            <a:pathLst>
              <a:path h="18533220" w="11927910">
                <a:moveTo>
                  <a:pt x="11927910" y="18533220"/>
                </a:moveTo>
                <a:lnTo>
                  <a:pt x="0" y="18533220"/>
                </a:lnTo>
                <a:lnTo>
                  <a:pt x="0" y="0"/>
                </a:lnTo>
                <a:lnTo>
                  <a:pt x="11927910" y="0"/>
                </a:lnTo>
                <a:lnTo>
                  <a:pt x="11927910" y="18533220"/>
                </a:lnTo>
                <a:close/>
              </a:path>
            </a:pathLst>
          </a:custGeom>
          <a:blipFill>
            <a:blip r:embed="rId3">
              <a:alphaModFix amt="50000"/>
            </a:blip>
            <a:stretch>
              <a:fillRect l="0" t="-7208" r="0" b="-7208"/>
            </a:stretch>
          </a:blipFill>
        </p:spPr>
      </p:sp>
      <p:grpSp>
        <p:nvGrpSpPr>
          <p:cNvPr name="Group 5" id="5"/>
          <p:cNvGrpSpPr/>
          <p:nvPr/>
        </p:nvGrpSpPr>
        <p:grpSpPr>
          <a:xfrm rot="0">
            <a:off x="635426" y="3600450"/>
            <a:ext cx="11194614" cy="3086100"/>
            <a:chOff x="0" y="0"/>
            <a:chExt cx="2948376" cy="812800"/>
          </a:xfrm>
        </p:grpSpPr>
        <p:sp>
          <p:nvSpPr>
            <p:cNvPr name="Freeform 6" id="6"/>
            <p:cNvSpPr/>
            <p:nvPr/>
          </p:nvSpPr>
          <p:spPr>
            <a:xfrm flipH="false" flipV="false" rot="0">
              <a:off x="0" y="0"/>
              <a:ext cx="2948376" cy="812800"/>
            </a:xfrm>
            <a:custGeom>
              <a:avLst/>
              <a:gdLst/>
              <a:ahLst/>
              <a:cxnLst/>
              <a:rect r="r" b="b" t="t" l="l"/>
              <a:pathLst>
                <a:path h="812800" w="2948376">
                  <a:moveTo>
                    <a:pt x="35270" y="0"/>
                  </a:moveTo>
                  <a:lnTo>
                    <a:pt x="2913105" y="0"/>
                  </a:lnTo>
                  <a:cubicBezTo>
                    <a:pt x="2932585" y="0"/>
                    <a:pt x="2948376" y="15791"/>
                    <a:pt x="2948376" y="35270"/>
                  </a:cubicBezTo>
                  <a:lnTo>
                    <a:pt x="2948376" y="777530"/>
                  </a:lnTo>
                  <a:cubicBezTo>
                    <a:pt x="2948376" y="797009"/>
                    <a:pt x="2932585" y="812800"/>
                    <a:pt x="2913105" y="812800"/>
                  </a:cubicBezTo>
                  <a:lnTo>
                    <a:pt x="35270" y="812800"/>
                  </a:lnTo>
                  <a:cubicBezTo>
                    <a:pt x="15791" y="812800"/>
                    <a:pt x="0" y="797009"/>
                    <a:pt x="0" y="777530"/>
                  </a:cubicBezTo>
                  <a:lnTo>
                    <a:pt x="0" y="35270"/>
                  </a:lnTo>
                  <a:cubicBezTo>
                    <a:pt x="0" y="15791"/>
                    <a:pt x="15791" y="0"/>
                    <a:pt x="35270" y="0"/>
                  </a:cubicBezTo>
                  <a:close/>
                </a:path>
              </a:pathLst>
            </a:custGeom>
            <a:solidFill>
              <a:srgbClr val="FFC535"/>
            </a:solidFill>
          </p:spPr>
        </p:sp>
        <p:sp>
          <p:nvSpPr>
            <p:cNvPr name="TextBox 7" id="7"/>
            <p:cNvSpPr txBox="true"/>
            <p:nvPr/>
          </p:nvSpPr>
          <p:spPr>
            <a:xfrm>
              <a:off x="0" y="-38100"/>
              <a:ext cx="2948376" cy="8509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163409" y="3798299"/>
            <a:ext cx="10138647" cy="2547526"/>
          </a:xfrm>
          <a:prstGeom prst="rect">
            <a:avLst/>
          </a:prstGeom>
        </p:spPr>
        <p:txBody>
          <a:bodyPr anchor="t" rtlCol="false" tIns="0" lIns="0" bIns="0" rIns="0">
            <a:spAutoFit/>
          </a:bodyPr>
          <a:lstStyle/>
          <a:p>
            <a:pPr algn="l" marL="0" indent="0" lvl="0">
              <a:lnSpc>
                <a:spcPts val="10260"/>
              </a:lnSpc>
              <a:spcBef>
                <a:spcPct val="0"/>
              </a:spcBef>
            </a:pPr>
            <a:r>
              <a:rPr lang="en-US" sz="7328">
                <a:solidFill>
                  <a:srgbClr val="000000"/>
                </a:solidFill>
                <a:latin typeface="Fira Code"/>
              </a:rPr>
              <a:t>İzlədiyiniz üçün təşəkkürlər. PB201</a:t>
            </a:r>
          </a:p>
        </p:txBody>
      </p:sp>
      <p:sp>
        <p:nvSpPr>
          <p:cNvPr name="AutoShape 9" id="9"/>
          <p:cNvSpPr/>
          <p:nvPr/>
        </p:nvSpPr>
        <p:spPr>
          <a:xfrm>
            <a:off x="16005660" y="9799853"/>
            <a:ext cx="1892134" cy="0"/>
          </a:xfrm>
          <a:prstGeom prst="line">
            <a:avLst/>
          </a:prstGeom>
          <a:ln cap="flat" w="38100">
            <a:solidFill>
              <a:srgbClr val="FFFFFF"/>
            </a:solidFill>
            <a:prstDash val="solid"/>
            <a:headEnd type="none" len="sm" w="sm"/>
            <a:tailEnd type="arrow" len="sm" w="med"/>
          </a:ln>
        </p:spPr>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DAGFUUjjpAc</dc:identifier>
  <dcterms:modified xsi:type="dcterms:W3CDTF">2011-08-01T06:04:30Z</dcterms:modified>
  <cp:revision>1</cp:revision>
  <dc:title>Programming Language Workshop for Beginners Presentation Kopyası</dc:title>
</cp:coreProperties>
</file>

<file path=docProps/thumbnail.jpeg>
</file>